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  <p:sldMasterId id="2147483688" r:id="rId2"/>
  </p:sldMasterIdLst>
  <p:notesMasterIdLst>
    <p:notesMasterId r:id="rId50"/>
  </p:notesMasterIdLst>
  <p:sldIdLst>
    <p:sldId id="256" r:id="rId3"/>
    <p:sldId id="280" r:id="rId4"/>
    <p:sldId id="257" r:id="rId5"/>
    <p:sldId id="258" r:id="rId6"/>
    <p:sldId id="259" r:id="rId7"/>
    <p:sldId id="262" r:id="rId8"/>
    <p:sldId id="306" r:id="rId9"/>
    <p:sldId id="274" r:id="rId10"/>
    <p:sldId id="267" r:id="rId11"/>
    <p:sldId id="266" r:id="rId12"/>
    <p:sldId id="282" r:id="rId13"/>
    <p:sldId id="283" r:id="rId14"/>
    <p:sldId id="281" r:id="rId15"/>
    <p:sldId id="284" r:id="rId16"/>
    <p:sldId id="285" r:id="rId17"/>
    <p:sldId id="286" r:id="rId18"/>
    <p:sldId id="269" r:id="rId19"/>
    <p:sldId id="287" r:id="rId20"/>
    <p:sldId id="291" r:id="rId21"/>
    <p:sldId id="292" r:id="rId22"/>
    <p:sldId id="261" r:id="rId23"/>
    <p:sldId id="270" r:id="rId24"/>
    <p:sldId id="263" r:id="rId25"/>
    <p:sldId id="294" r:id="rId26"/>
    <p:sldId id="264" r:id="rId27"/>
    <p:sldId id="293" r:id="rId28"/>
    <p:sldId id="297" r:id="rId29"/>
    <p:sldId id="265" r:id="rId30"/>
    <p:sldId id="271" r:id="rId31"/>
    <p:sldId id="272" r:id="rId32"/>
    <p:sldId id="273" r:id="rId33"/>
    <p:sldId id="275" r:id="rId34"/>
    <p:sldId id="276" r:id="rId35"/>
    <p:sldId id="277" r:id="rId36"/>
    <p:sldId id="278" r:id="rId37"/>
    <p:sldId id="295" r:id="rId38"/>
    <p:sldId id="279" r:id="rId39"/>
    <p:sldId id="30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8" r:id="rId49"/>
  </p:sldIdLst>
  <p:sldSz cx="12192000" cy="6858000"/>
  <p:notesSz cx="7086600" cy="9372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il B Kimerer Jr" initials="NBKJ" lastIdx="8" clrIdx="0">
    <p:extLst>
      <p:ext uri="{19B8F6BF-5375-455C-9EA6-DF929625EA0E}">
        <p15:presenceInfo xmlns:p15="http://schemas.microsoft.com/office/powerpoint/2012/main" userId="Neil B Kimerer J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1" autoAdjust="0"/>
    <p:restoredTop sz="87376" autoAdjust="0"/>
  </p:normalViewPr>
  <p:slideViewPr>
    <p:cSldViewPr snapToGrid="0">
      <p:cViewPr varScale="1">
        <p:scale>
          <a:sx n="36" d="100"/>
          <a:sy n="36" d="100"/>
        </p:scale>
        <p:origin x="27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1-20T10:27:43.327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1-20T10:28:42.029" idx="2">
    <p:pos x="10" y="10"/>
    <p:text>Storage - Torpedo, Bullet, Airplane, Refinery tower ,car,  ship</p:text>
    <p:extLst>
      <p:ext uri="{C676402C-5697-4E1C-873F-D02D1690AC5C}">
        <p15:threadingInfo xmlns:p15="http://schemas.microsoft.com/office/powerpoint/2012/main" timeZoneBias="300"/>
      </p:ext>
    </p:extLst>
  </p:cm>
  <p:cm authorId="1" dt="2015-01-26T14:24:06.907" idx="7">
    <p:pos x="106" y="106"/>
    <p:text>Note the jaugare  adds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1-25T11:07:22.907" idx="5">
    <p:pos x="10" y="10"/>
    <p:text>Robert Hook 1635-1703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1-23T12:34:44.197" idx="3">
    <p:pos x="10" y="10"/>
    <p:text>Geometric Dimensioning and Tolerancing, GDT</p:text>
    <p:extLst>
      <p:ext uri="{C676402C-5697-4E1C-873F-D02D1690AC5C}">
        <p15:threadingInfo xmlns:p15="http://schemas.microsoft.com/office/powerpoint/2012/main" timeZoneBias="300"/>
      </p:ext>
    </p:extLst>
  </p:cm>
  <p:cm authorId="1" dt="2015-01-23T12:48:42.984" idx="4">
    <p:pos x="10" y="106"/>
    <p:text>processing costs are based on time and tool sophiscation</p:text>
    <p:extLst>
      <p:ext uri="{C676402C-5697-4E1C-873F-D02D1690AC5C}">
        <p15:threadingInfo xmlns:p15="http://schemas.microsoft.com/office/powerpoint/2012/main" timeZoneBias="300">
          <p15:parentCm authorId="1" idx="3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1-25T11:24:41.075" idx="6">
    <p:pos x="10" y="10"/>
    <p:text>dill  +.02, Drill .002, Drill  -.001 the ream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1-27T14:11:57.696" idx="8">
    <p:pos x="10" y="10"/>
    <p:text>Make analogy to backing bread or cake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63526-86EF-4B47-BA23-AB970A80FEC0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71575"/>
            <a:ext cx="5626100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10088"/>
            <a:ext cx="5670550" cy="3690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90270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B7715-2428-40D2-A3DC-149808403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5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B7715-2428-40D2-A3DC-149808403C4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4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49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24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329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669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42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324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345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38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546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1/28/2015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647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/>
                </a:solidFill>
              </a:rPr>
              <a:pPr/>
              <a:t>1/28/2015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9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19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1/28/2015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415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/>
                </a:solidFill>
              </a:rPr>
              <a:pPr/>
              <a:t>1/28/2015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31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1/28/2015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624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1/28/2015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334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1/28/2015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91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1/28/2015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488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1/28/2015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41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1/28/2015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301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1/28/2015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599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1/28/2015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04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618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1/28/2015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68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1/28/2015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917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1/28/2015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607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1/28/2015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522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1/28/2015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242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73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08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88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58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9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5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33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1/28/2015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ilogram-forc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Tungsten_carbid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web.co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9" y="1871131"/>
            <a:ext cx="6742812" cy="1169103"/>
          </a:xfrm>
        </p:spPr>
        <p:txBody>
          <a:bodyPr/>
          <a:lstStyle/>
          <a:p>
            <a:r>
              <a:rPr lang="en-US" sz="4000" dirty="0" smtClean="0"/>
              <a:t>The Material Selection Process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So many choices, so little time.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9" y="3127597"/>
            <a:ext cx="6905890" cy="1869570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 smtClean="0"/>
              <a:t>How to select mechanical materials for prototypes and production devices</a:t>
            </a:r>
          </a:p>
          <a:p>
            <a:endParaRPr lang="en-US" sz="4500" dirty="0" smtClean="0"/>
          </a:p>
          <a:p>
            <a:r>
              <a:rPr lang="en-US" sz="4500" dirty="0" smtClean="0"/>
              <a:t>Presented by</a:t>
            </a:r>
          </a:p>
          <a:p>
            <a:r>
              <a:rPr lang="en-US" sz="5100" dirty="0" smtClean="0"/>
              <a:t>Neil B. Kimerer, Jr. P. E.</a:t>
            </a:r>
          </a:p>
          <a:p>
            <a:r>
              <a:rPr lang="en-US" sz="7200" dirty="0" smtClean="0"/>
              <a:t>To the Williamsport Inventers Club</a:t>
            </a:r>
          </a:p>
          <a:p>
            <a:r>
              <a:rPr lang="en-US" sz="4000" dirty="0" smtClean="0"/>
              <a:t>January 28, 2015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96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Material property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Yield stress at 2</a:t>
            </a:r>
            <a:endParaRPr lang="en-US" dirty="0"/>
          </a:p>
          <a:p>
            <a:r>
              <a:rPr lang="en-US" dirty="0" smtClean="0"/>
              <a:t>Ultimate stress at 3</a:t>
            </a:r>
          </a:p>
          <a:p>
            <a:r>
              <a:rPr lang="en-US" dirty="0" smtClean="0"/>
              <a:t>Lower curve does not account for the change in the </a:t>
            </a:r>
            <a:r>
              <a:rPr lang="en-US" dirty="0" err="1" smtClean="0"/>
              <a:t>crossectional</a:t>
            </a:r>
            <a:r>
              <a:rPr lang="en-US" dirty="0" smtClean="0"/>
              <a:t> area</a:t>
            </a:r>
          </a:p>
          <a:p>
            <a:r>
              <a:rPr lang="en-US" dirty="0" smtClean="0"/>
              <a:t>Upper curve takes the change in area into account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04" y="2560638"/>
            <a:ext cx="3196291" cy="3309937"/>
          </a:xfrm>
        </p:spPr>
      </p:pic>
    </p:spTree>
    <p:extLst>
      <p:ext uri="{BB962C8B-B14F-4D97-AF65-F5344CB8AC3E}">
        <p14:creationId xmlns:p14="http://schemas.microsoft.com/office/powerpoint/2010/main" val="37067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Modulus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Bulk Modulus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is the equivalent to Young’s modulus except in compression</a:t>
            </a:r>
          </a:p>
          <a:p>
            <a:pPr lvl="0"/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Units in the English system are PSI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637" y="2900319"/>
            <a:ext cx="4087053" cy="2270585"/>
          </a:xfrm>
        </p:spPr>
      </p:pic>
    </p:spTree>
    <p:extLst>
      <p:ext uri="{BB962C8B-B14F-4D97-AF65-F5344CB8AC3E}">
        <p14:creationId xmlns:p14="http://schemas.microsoft.com/office/powerpoint/2010/main" val="27593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Shear Modulus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materials resistance to a shearing force.</a:t>
            </a:r>
          </a:p>
          <a:p>
            <a:r>
              <a:rPr lang="en-US" dirty="0" smtClean="0"/>
              <a:t>Shear modulus is directly related to the other moduli.</a:t>
            </a:r>
          </a:p>
          <a:p>
            <a:r>
              <a:rPr lang="en-US" dirty="0" smtClean="0"/>
              <a:t>If you know the Poisson’s Ratio, Bulk modulus and Young’s modulus the Shear modulus can be calculated.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25" y="3291681"/>
            <a:ext cx="3143250" cy="1847850"/>
          </a:xfrm>
        </p:spPr>
      </p:pic>
    </p:spTree>
    <p:extLst>
      <p:ext uri="{BB962C8B-B14F-4D97-AF65-F5344CB8AC3E}">
        <p14:creationId xmlns:p14="http://schemas.microsoft.com/office/powerpoint/2010/main" val="8683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Poisson’s ratio (</a:t>
            </a:r>
            <a:r>
              <a:rPr lang="el-GR" dirty="0" smtClean="0"/>
              <a:t>ν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ratio of the change in width divided by the change in length in the elastic range of the material.</a:t>
            </a:r>
          </a:p>
          <a:p>
            <a:r>
              <a:rPr lang="en-US" dirty="0" smtClean="0"/>
              <a:t>Constant volume law.</a:t>
            </a:r>
          </a:p>
          <a:p>
            <a:r>
              <a:rPr lang="en-US" dirty="0" smtClean="0"/>
              <a:t>Theoretical maximum value is 0.5</a:t>
            </a:r>
          </a:p>
          <a:p>
            <a:r>
              <a:rPr lang="en-US" dirty="0" smtClean="0"/>
              <a:t>Most metals are around 0.3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117" y="2560511"/>
            <a:ext cx="3695959" cy="3309937"/>
          </a:xfrm>
        </p:spPr>
      </p:pic>
    </p:spTree>
    <p:extLst>
      <p:ext uri="{BB962C8B-B14F-4D97-AF65-F5344CB8AC3E}">
        <p14:creationId xmlns:p14="http://schemas.microsoft.com/office/powerpoint/2010/main" val="49503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Ductility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Ductility (in tension)</a:t>
            </a:r>
          </a:p>
          <a:p>
            <a:r>
              <a:rPr lang="en-US" dirty="0" smtClean="0"/>
              <a:t>Malleability (in compression)</a:t>
            </a:r>
          </a:p>
          <a:p>
            <a:r>
              <a:rPr lang="en-US" dirty="0" smtClean="0"/>
              <a:t>Depends on the metal treatment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05" y="3982594"/>
            <a:ext cx="2247900" cy="21621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95" y="2560320"/>
            <a:ext cx="2710448" cy="3383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457" y="2597752"/>
            <a:ext cx="2689058" cy="374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Coefficient of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Thermal coefficient of expansion (inches/inch/ º F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)</a:t>
            </a:r>
          </a:p>
          <a:p>
            <a:pPr lvl="1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Magnesium ≈ 14.5 x 10 </a:t>
            </a:r>
            <a:r>
              <a:rPr lang="en-US" baseline="30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-6</a:t>
            </a:r>
          </a:p>
          <a:p>
            <a:pPr lvl="1"/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Aluminum ≈ 11.7 x 10 </a:t>
            </a:r>
            <a:r>
              <a:rPr lang="en-US" baseline="50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-6</a:t>
            </a:r>
          </a:p>
          <a:p>
            <a:pPr lvl="1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Copper ≈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9.4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x 10 </a:t>
            </a:r>
            <a:r>
              <a:rPr lang="en-US" baseline="30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-6</a:t>
            </a:r>
          </a:p>
          <a:p>
            <a:pPr lvl="1"/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Steel ≈ 6.4 x 10 </a:t>
            </a:r>
            <a:r>
              <a:rPr lang="en-US" baseline="40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-6</a:t>
            </a:r>
          </a:p>
          <a:p>
            <a:pPr lvl="1"/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Titanium ≈ 4.6 x 10 </a:t>
            </a:r>
            <a:r>
              <a:rPr lang="en-US" baseline="30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-6</a:t>
            </a:r>
          </a:p>
          <a:p>
            <a:pPr lvl="1"/>
            <a:endParaRPr lang="en-US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1"/>
            <a:endParaRPr lang="en-US" baseline="300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1"/>
            <a:endParaRPr lang="en-US" baseline="300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00" y="3553556"/>
            <a:ext cx="2419064" cy="74038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312" y="2749938"/>
            <a:ext cx="1676400" cy="26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Weight per unit volume</a:t>
            </a:r>
          </a:p>
          <a:p>
            <a:r>
              <a:rPr lang="en-US" dirty="0"/>
              <a:t>Magnesium ≈ 0.063 </a:t>
            </a:r>
            <a:r>
              <a:rPr lang="en-US" dirty="0" smtClean="0"/>
              <a:t>lbs./ inch</a:t>
            </a:r>
            <a:r>
              <a:rPr lang="en-US" baseline="30000" dirty="0" smtClean="0"/>
              <a:t> 3</a:t>
            </a:r>
            <a:endParaRPr lang="en-US" baseline="30000" dirty="0"/>
          </a:p>
          <a:p>
            <a:pPr lvl="0">
              <a:buClr>
                <a:srgbClr val="B15E28"/>
              </a:buClr>
            </a:pPr>
            <a:r>
              <a:rPr lang="en-US" dirty="0" smtClean="0"/>
              <a:t>Aluminum ≈ .100 lbs./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inch</a:t>
            </a:r>
            <a:r>
              <a:rPr lang="en-US" baseline="30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baseline="30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3</a:t>
            </a:r>
            <a:endParaRPr lang="en-US" dirty="0" smtClean="0"/>
          </a:p>
          <a:p>
            <a:pPr lvl="0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Titanium ≈ 0.160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lbs./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inch</a:t>
            </a:r>
            <a:r>
              <a:rPr lang="en-US" baseline="30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3</a:t>
            </a:r>
          </a:p>
          <a:p>
            <a:pPr lvl="0">
              <a:buClr>
                <a:srgbClr val="B15E28"/>
              </a:buClr>
            </a:pPr>
            <a:r>
              <a:rPr lang="en-US" dirty="0" smtClean="0"/>
              <a:t>Steel ≈ 0.278 lbs./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inch</a:t>
            </a:r>
            <a:r>
              <a:rPr lang="en-US" baseline="30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3</a:t>
            </a:r>
          </a:p>
          <a:p>
            <a:pPr lvl="0">
              <a:buClr>
                <a:srgbClr val="B15E28"/>
              </a:buClr>
            </a:pPr>
            <a:r>
              <a:rPr lang="en-US" dirty="0" smtClean="0"/>
              <a:t>Copper ≈ 0.310 lbs./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inch</a:t>
            </a:r>
            <a:r>
              <a:rPr lang="en-US" baseline="30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baseline="30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3</a:t>
            </a:r>
            <a:endParaRPr lang="en-US" dirty="0" smtClean="0"/>
          </a:p>
          <a:p>
            <a:pPr lvl="0">
              <a:buClr>
                <a:srgbClr val="B15E28"/>
              </a:buClr>
            </a:pPr>
            <a:r>
              <a:rPr lang="en-US" dirty="0" smtClean="0"/>
              <a:t>Lead ≈ 0.4097 lbs./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inch</a:t>
            </a:r>
            <a:r>
              <a:rPr lang="en-US" baseline="30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3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Lead is 6.5 times as dense as Magnesium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2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06516"/>
            <a:ext cx="9601196" cy="1303867"/>
          </a:xfrm>
        </p:spPr>
        <p:txBody>
          <a:bodyPr/>
          <a:lstStyle/>
          <a:p>
            <a:r>
              <a:rPr lang="en-US" dirty="0" smtClean="0"/>
              <a:t>Material Hardness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Metal Hardness (resistance to denting) – Rockwell (HR) and Brinell (B) scales</a:t>
            </a:r>
          </a:p>
          <a:p>
            <a:pPr lvl="1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Empirical measurement</a:t>
            </a:r>
          </a:p>
          <a:p>
            <a:pPr lvl="1"/>
            <a:r>
              <a:rPr lang="en-US" dirty="0" smtClean="0"/>
              <a:t>Rockwell A, B and C</a:t>
            </a:r>
          </a:p>
          <a:p>
            <a:pPr lvl="1"/>
            <a:r>
              <a:rPr lang="en-US" dirty="0" smtClean="0"/>
              <a:t>Brinell</a:t>
            </a:r>
          </a:p>
          <a:p>
            <a:r>
              <a:rPr lang="en-US" dirty="0" smtClean="0"/>
              <a:t>Rubber like materials Hardness – Shore Durometer scale</a:t>
            </a:r>
          </a:p>
          <a:p>
            <a:pPr lvl="1"/>
            <a:r>
              <a:rPr lang="en-US" dirty="0" smtClean="0"/>
              <a:t>Empirical measurement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490" y="3110831"/>
            <a:ext cx="2122237" cy="2829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23" y="3272255"/>
            <a:ext cx="3107440" cy="112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Rockwell Hardness Scales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726022"/>
              </p:ext>
            </p:extLst>
          </p:nvPr>
        </p:nvGraphicFramePr>
        <p:xfrm>
          <a:off x="1001776" y="2526792"/>
          <a:ext cx="10227056" cy="3449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191"/>
                <a:gridCol w="2077191"/>
                <a:gridCol w="2077191"/>
                <a:gridCol w="2077191"/>
                <a:gridCol w="1918292"/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Scale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Abbreviation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Indenter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</a:t>
                      </a:r>
                    </a:p>
                  </a:txBody>
                  <a:tcPr anchor="ctr"/>
                </a:tc>
              </a:tr>
              <a:tr h="332887">
                <a:tc>
                  <a:txBody>
                    <a:bodyPr/>
                    <a:lstStyle/>
                    <a:p>
                      <a:r>
                        <a:rPr lang="en-US" sz="12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 </a:t>
                      </a:r>
                      <a:r>
                        <a:rPr lang="en-US" sz="1200" dirty="0">
                          <a:hlinkClick r:id="rId3" tooltip="Kilogram-force"/>
                        </a:rPr>
                        <a:t>kgf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120° diamond cone</a:t>
                      </a:r>
                      <a:r>
                        <a:rPr lang="en-US" sz="1200" baseline="30000" dirty="0"/>
                        <a:t>†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4" tooltip="Tungsten carbide"/>
                        </a:rPr>
                        <a:t>Tungsten carbide</a:t>
                      </a:r>
                      <a:endParaRPr lang="en-US" sz="1200" dirty="0"/>
                    </a:p>
                  </a:txBody>
                  <a:tcPr anchor="ctr"/>
                </a:tc>
              </a:tr>
              <a:tr h="475552">
                <a:tc>
                  <a:txBody>
                    <a:bodyPr/>
                    <a:lstStyle/>
                    <a:p>
                      <a:r>
                        <a:rPr lang="en-US" sz="12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HRB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 kgf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aseline="30000" dirty="0"/>
                        <a:t>1</a:t>
                      </a:r>
                      <a:r>
                        <a:rPr lang="en-US" sz="1200" dirty="0"/>
                        <a:t>⁄</a:t>
                      </a:r>
                      <a:r>
                        <a:rPr lang="en-US" sz="1200" baseline="-25000" dirty="0"/>
                        <a:t>16</a:t>
                      </a:r>
                      <a:r>
                        <a:rPr lang="en-US" sz="1200" dirty="0"/>
                        <a:t>-inch-diameter (1.588 mm) steel sphere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Aluminum, </a:t>
                      </a:r>
                      <a:r>
                        <a:rPr lang="en-US" sz="1200" dirty="0"/>
                        <a:t>brass, and soft steels</a:t>
                      </a:r>
                    </a:p>
                  </a:txBody>
                  <a:tcPr anchor="ctr"/>
                </a:tc>
              </a:tr>
              <a:tr h="332887">
                <a:tc>
                  <a:txBody>
                    <a:bodyPr/>
                    <a:lstStyle/>
                    <a:p>
                      <a:r>
                        <a:rPr lang="en-US" sz="12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HRC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150 kgf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120° diamond cone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Harder steels &gt;B100</a:t>
                      </a:r>
                    </a:p>
                  </a:txBody>
                  <a:tcPr anchor="ctr"/>
                </a:tc>
              </a:tr>
              <a:tr h="332887">
                <a:tc>
                  <a:txBody>
                    <a:bodyPr/>
                    <a:lstStyle/>
                    <a:p>
                      <a:r>
                        <a:rPr lang="en-US" sz="12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 kgf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120° diamond cone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475552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 kgf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aseline="30000" dirty="0"/>
                        <a:t>1</a:t>
                      </a:r>
                      <a:r>
                        <a:rPr lang="en-US" sz="1200" dirty="0"/>
                        <a:t>⁄</a:t>
                      </a:r>
                      <a:r>
                        <a:rPr lang="en-US" sz="1200" baseline="-25000" dirty="0"/>
                        <a:t>8</a:t>
                      </a:r>
                      <a:r>
                        <a:rPr lang="en-US" sz="1200" dirty="0"/>
                        <a:t>-inch-diameter (3.175 mm) steel sphere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475552">
                <a:tc>
                  <a:txBody>
                    <a:bodyPr/>
                    <a:lstStyle/>
                    <a:p>
                      <a:r>
                        <a:rPr lang="en-US" sz="1200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HRF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 kgf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aseline="30000" dirty="0"/>
                        <a:t>1</a:t>
                      </a:r>
                      <a:r>
                        <a:rPr lang="en-US" sz="1200" dirty="0"/>
                        <a:t>⁄</a:t>
                      </a:r>
                      <a:r>
                        <a:rPr lang="en-US" sz="1200" baseline="-25000" dirty="0"/>
                        <a:t>16</a:t>
                      </a:r>
                      <a:r>
                        <a:rPr lang="en-US" sz="1200" dirty="0"/>
                        <a:t>-inch-diameter (1.588 mm) steel sphere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475552">
                <a:tc>
                  <a:txBody>
                    <a:bodyPr/>
                    <a:lstStyle/>
                    <a:p>
                      <a:r>
                        <a:rPr lang="en-US" sz="1200" dirty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HRG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150 kgf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aseline="30000" dirty="0"/>
                        <a:t>1</a:t>
                      </a:r>
                      <a:r>
                        <a:rPr lang="en-US" sz="1200" dirty="0"/>
                        <a:t>⁄</a:t>
                      </a:r>
                      <a:r>
                        <a:rPr lang="en-US" sz="1200" baseline="-25000" dirty="0"/>
                        <a:t>16</a:t>
                      </a:r>
                      <a:r>
                        <a:rPr lang="en-US" sz="1200" dirty="0"/>
                        <a:t>-inch-diameter (1.588 mm) steel sphere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60447">
                <a:tc gridSpan="5">
                  <a:txBody>
                    <a:bodyPr/>
                    <a:lstStyle/>
                    <a:p>
                      <a:r>
                        <a:rPr lang="en-US" sz="1200" baseline="30000" dirty="0"/>
                        <a:t>†</a:t>
                      </a:r>
                      <a:r>
                        <a:rPr lang="en-US" sz="1200" dirty="0"/>
                        <a:t>Also called a </a:t>
                      </a:r>
                      <a:r>
                        <a:rPr lang="en-US" sz="1200" i="1" dirty="0"/>
                        <a:t>brale indenter</a:t>
                      </a:r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0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Conductivity (electrical, Ohms/in, and thermal, BTU/hour-feet/ º F)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Electrical</a:t>
            </a:r>
          </a:p>
          <a:p>
            <a:pPr lvl="1"/>
            <a:r>
              <a:rPr lang="en-US" dirty="0" smtClean="0"/>
              <a:t>Conducting current, transformers, motors, inductors, grounding</a:t>
            </a:r>
          </a:p>
          <a:p>
            <a:pPr lvl="1"/>
            <a:r>
              <a:rPr lang="en-US" dirty="0" smtClean="0"/>
              <a:t>Eliminating conduction, insulation for wires,  electrical isolation mounts,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Thermal</a:t>
            </a:r>
          </a:p>
          <a:p>
            <a:pPr lvl="1"/>
            <a:r>
              <a:rPr lang="en-US" dirty="0" smtClean="0"/>
              <a:t>Heat exchangers for cooling or heating</a:t>
            </a:r>
          </a:p>
          <a:p>
            <a:pPr lvl="1"/>
            <a:r>
              <a:rPr lang="en-US" dirty="0" smtClean="0"/>
              <a:t>Insulation for retaining heat or cold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8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Discuss the selection Process</a:t>
            </a:r>
          </a:p>
          <a:p>
            <a:r>
              <a:rPr lang="en-US" dirty="0" smtClean="0"/>
              <a:t>Discuss the properties of materials</a:t>
            </a:r>
          </a:p>
          <a:p>
            <a:r>
              <a:rPr lang="en-US" dirty="0" smtClean="0"/>
              <a:t>Discuss material groups</a:t>
            </a:r>
          </a:p>
          <a:p>
            <a:r>
              <a:rPr lang="en-US" dirty="0" smtClean="0"/>
              <a:t>Discuss metal materials</a:t>
            </a:r>
          </a:p>
          <a:p>
            <a:r>
              <a:rPr lang="en-US" dirty="0" smtClean="0"/>
              <a:t>Discuss Plastic materials</a:t>
            </a:r>
          </a:p>
          <a:p>
            <a:r>
              <a:rPr lang="en-US" dirty="0" smtClean="0"/>
              <a:t>Discuss composite materials</a:t>
            </a:r>
          </a:p>
          <a:p>
            <a:r>
              <a:rPr lang="en-US" dirty="0" smtClean="0"/>
              <a:t>Give some examples</a:t>
            </a:r>
          </a:p>
          <a:p>
            <a:r>
              <a:rPr lang="en-US" dirty="0" smtClean="0"/>
              <a:t>Discuss Additive Manufacturing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B15E28"/>
              </a:buClr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Magnetic permeability (sensitivity to magnetic fields)</a:t>
            </a:r>
          </a:p>
          <a:p>
            <a:pPr lvl="0">
              <a:buClr>
                <a:srgbClr val="B15E28"/>
              </a:buClr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Shock resistance ( how brittle is the material </a:t>
            </a: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)</a:t>
            </a: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B15E28"/>
              </a:buClr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Notch sensitivity to fracture</a:t>
            </a:r>
          </a:p>
          <a:p>
            <a:pPr lvl="0">
              <a:buClr>
                <a:srgbClr val="B15E28"/>
              </a:buClr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Specific Heat Capacity (BTU/pound)</a:t>
            </a:r>
          </a:p>
          <a:p>
            <a:pPr lvl="0">
              <a:buClr>
                <a:srgbClr val="B15E28"/>
              </a:buClr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Creep</a:t>
            </a:r>
          </a:p>
          <a:p>
            <a:pPr lvl="0">
              <a:buClr>
                <a:srgbClr val="B15E28"/>
              </a:buClr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Melting point ( º F)</a:t>
            </a:r>
          </a:p>
          <a:p>
            <a:pPr lvl="0">
              <a:buClr>
                <a:srgbClr val="B15E28"/>
              </a:buClr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Freezing point ( º 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781" y="704069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 smtClean="0"/>
              <a:t>Selecting the Material Category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mechanical properties</a:t>
            </a:r>
          </a:p>
          <a:p>
            <a:pPr lvl="1"/>
            <a:r>
              <a:rPr lang="en-US" dirty="0" smtClean="0"/>
              <a:t>Homogeneous Materials (Isentropic)</a:t>
            </a:r>
          </a:p>
          <a:p>
            <a:pPr lvl="2"/>
            <a:r>
              <a:rPr lang="en-US" dirty="0" smtClean="0"/>
              <a:t>Have the same properties in all directions</a:t>
            </a:r>
            <a:endParaRPr lang="en-US" dirty="0"/>
          </a:p>
          <a:p>
            <a:pPr lvl="1"/>
            <a:r>
              <a:rPr lang="en-US" dirty="0" smtClean="0"/>
              <a:t>Composites (non-homogeneous, anisentropic) Materials</a:t>
            </a:r>
          </a:p>
          <a:p>
            <a:pPr lvl="2"/>
            <a:r>
              <a:rPr lang="en-US" dirty="0" smtClean="0"/>
              <a:t>Has directional dependent properties</a:t>
            </a:r>
          </a:p>
          <a:p>
            <a:pPr lvl="1"/>
            <a:r>
              <a:rPr lang="en-US" dirty="0" smtClean="0"/>
              <a:t>Strain - stiffness</a:t>
            </a:r>
          </a:p>
          <a:p>
            <a:pPr lvl="1"/>
            <a:r>
              <a:rPr lang="en-US" dirty="0" smtClean="0"/>
              <a:t>Stress - Strength (load carrying capacity)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Define the material’s mechanical property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Requires two conditions</a:t>
            </a:r>
          </a:p>
          <a:p>
            <a:pPr lvl="1"/>
            <a:r>
              <a:rPr lang="en-US" dirty="0" smtClean="0"/>
              <a:t>Loading</a:t>
            </a:r>
          </a:p>
          <a:p>
            <a:pPr lvl="1"/>
            <a:r>
              <a:rPr lang="en-US" dirty="0" smtClean="0"/>
              <a:t>shape</a:t>
            </a:r>
          </a:p>
          <a:p>
            <a:r>
              <a:rPr lang="en-US" dirty="0" smtClean="0"/>
              <a:t>How stiff?</a:t>
            </a:r>
          </a:p>
          <a:p>
            <a:r>
              <a:rPr lang="en-US" dirty="0" smtClean="0"/>
              <a:t>How strong?</a:t>
            </a:r>
          </a:p>
          <a:p>
            <a:r>
              <a:rPr lang="en-US" dirty="0" smtClean="0"/>
              <a:t>How hard?</a:t>
            </a:r>
          </a:p>
          <a:p>
            <a:r>
              <a:rPr lang="en-US" dirty="0" smtClean="0"/>
              <a:t>How tough?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43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</a:t>
            </a:r>
            <a:br>
              <a:rPr lang="en-US" dirty="0" smtClean="0"/>
            </a:br>
            <a:r>
              <a:rPr lang="en-US" sz="3600" dirty="0" smtClean="0"/>
              <a:t>Has two components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Material cost</a:t>
            </a:r>
          </a:p>
          <a:p>
            <a:pPr lvl="1"/>
            <a:r>
              <a:rPr lang="en-US" dirty="0" smtClean="0"/>
              <a:t>Cost of material required</a:t>
            </a:r>
          </a:p>
          <a:p>
            <a:r>
              <a:rPr lang="en-US" dirty="0" smtClean="0"/>
              <a:t>Processing cost</a:t>
            </a:r>
          </a:p>
          <a:p>
            <a:pPr lvl="1"/>
            <a:r>
              <a:rPr lang="en-US" dirty="0" smtClean="0"/>
              <a:t>Cost required to turn the material into a part</a:t>
            </a:r>
          </a:p>
          <a:p>
            <a:pPr lvl="2"/>
            <a:r>
              <a:rPr lang="en-US" dirty="0" smtClean="0"/>
              <a:t> tooling</a:t>
            </a:r>
          </a:p>
          <a:p>
            <a:pPr lvl="2">
              <a:buClr>
                <a:srgbClr val="B15E28"/>
              </a:buClr>
            </a:pPr>
            <a:r>
              <a:rPr lang="en-US" dirty="0" smtClean="0"/>
              <a:t>Processing (including </a:t>
            </a:r>
            <a:r>
              <a:rPr lang="en-US" sz="1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Specifications </a:t>
            </a:r>
            <a:r>
              <a:rPr lang="en-US" sz="17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for Geometric </a:t>
            </a:r>
            <a:r>
              <a:rPr lang="en-US" sz="1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Dimensioning and Tolerancing or GD&amp;T</a:t>
            </a:r>
            <a:r>
              <a:rPr lang="en-US" sz="17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)</a:t>
            </a:r>
            <a:endParaRPr lang="en-US" dirty="0" smtClean="0"/>
          </a:p>
          <a:p>
            <a:r>
              <a:rPr lang="en-US" dirty="0" smtClean="0"/>
              <a:t>Total cost = Material cost + Processing cost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GD&amp;T Drawing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417" y="2675554"/>
            <a:ext cx="5207835" cy="3187826"/>
          </a:xfrm>
        </p:spPr>
      </p:pic>
      <p:sp>
        <p:nvSpPr>
          <p:cNvPr id="5" name="Rectangle 4"/>
          <p:cNvSpPr/>
          <p:nvPr/>
        </p:nvSpPr>
        <p:spPr>
          <a:xfrm>
            <a:off x="342233" y="2285999"/>
            <a:ext cx="468696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en-US" dirty="0" smtClean="0"/>
          </a:p>
          <a:p>
            <a:pPr lvl="2"/>
            <a:r>
              <a:rPr lang="en-US" dirty="0" err="1" smtClean="0"/>
              <a:t>Dia</a:t>
            </a:r>
            <a:r>
              <a:rPr lang="en-US" dirty="0" smtClean="0"/>
              <a:t> = 1.00      </a:t>
            </a:r>
            <a:r>
              <a:rPr lang="en-US" dirty="0" err="1" smtClean="0"/>
              <a:t>Dia</a:t>
            </a:r>
            <a:r>
              <a:rPr lang="en-US" dirty="0" smtClean="0"/>
              <a:t> = 1.00 ±.02</a:t>
            </a:r>
          </a:p>
          <a:p>
            <a:pPr lvl="2"/>
            <a:endParaRPr lang="en-US" dirty="0"/>
          </a:p>
          <a:p>
            <a:pPr lvl="2"/>
            <a:r>
              <a:rPr lang="en-US" dirty="0" err="1" smtClean="0"/>
              <a:t>Dia</a:t>
            </a:r>
            <a:r>
              <a:rPr lang="en-US" dirty="0" smtClean="0"/>
              <a:t> = 1.000     </a:t>
            </a:r>
            <a:r>
              <a:rPr lang="en-US" dirty="0" err="1" smtClean="0"/>
              <a:t>Dia</a:t>
            </a:r>
            <a:r>
              <a:rPr lang="en-US" dirty="0" smtClean="0"/>
              <a:t> = 1.000 ±.002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err="1" smtClean="0"/>
              <a:t>Dia</a:t>
            </a:r>
            <a:r>
              <a:rPr lang="en-US" dirty="0" smtClean="0"/>
              <a:t> = 1.0000   </a:t>
            </a:r>
            <a:r>
              <a:rPr lang="en-US" dirty="0" err="1" smtClean="0"/>
              <a:t>Dia</a:t>
            </a:r>
            <a:r>
              <a:rPr lang="en-US" dirty="0" smtClean="0"/>
              <a:t> = 1.0000 ± .0002</a:t>
            </a:r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 smtClean="0"/>
              <a:t>Not the same dimension on a </a:t>
            </a:r>
          </a:p>
          <a:p>
            <a:pPr lvl="2"/>
            <a:r>
              <a:rPr lang="en-US" dirty="0" smtClean="0"/>
              <a:t>Drawing.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ASME Standard</a:t>
            </a:r>
          </a:p>
          <a:p>
            <a:pPr lvl="2"/>
            <a:r>
              <a:rPr lang="en-US" dirty="0" smtClean="0"/>
              <a:t>Dimensioning </a:t>
            </a:r>
            <a:r>
              <a:rPr lang="en-US" dirty="0"/>
              <a:t>and Tolerancing Y14.5 - 2009 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2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457200" lvl="1" indent="0" algn="ctr">
              <a:buNone/>
            </a:pPr>
            <a:r>
              <a:rPr lang="en-US" sz="3600" dirty="0" smtClean="0"/>
              <a:t>Homogeneous Materials</a:t>
            </a:r>
          </a:p>
          <a:p>
            <a:pPr marL="457200" lvl="1" indent="0" algn="ctr">
              <a:buNone/>
            </a:pPr>
            <a:r>
              <a:rPr lang="en-US" sz="3600" dirty="0" smtClean="0"/>
              <a:t>(</a:t>
            </a:r>
            <a:r>
              <a:rPr lang="en-US" sz="2900" dirty="0" smtClean="0"/>
              <a:t>Isotropic - the same properties in all directions)</a:t>
            </a:r>
          </a:p>
          <a:p>
            <a:r>
              <a:rPr lang="en-US" dirty="0" smtClean="0"/>
              <a:t>Metals</a:t>
            </a:r>
          </a:p>
          <a:p>
            <a:pPr lvl="1"/>
            <a:r>
              <a:rPr lang="en-US" dirty="0" smtClean="0"/>
              <a:t>Ferrous – iron based</a:t>
            </a:r>
          </a:p>
          <a:p>
            <a:pPr lvl="1"/>
            <a:r>
              <a:rPr lang="en-US" dirty="0" smtClean="0"/>
              <a:t>Hard – steel, chromium, nickel, carbon in iron</a:t>
            </a:r>
          </a:p>
          <a:p>
            <a:pPr lvl="1"/>
            <a:r>
              <a:rPr lang="en-US" dirty="0" smtClean="0"/>
              <a:t>Soft – aluminum, magnesium, lead</a:t>
            </a:r>
          </a:p>
          <a:p>
            <a:pPr lvl="0">
              <a:buClr>
                <a:srgbClr val="83992A"/>
              </a:buClr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Polymers</a:t>
            </a:r>
          </a:p>
          <a:p>
            <a:pPr lvl="1">
              <a:buClr>
                <a:srgbClr val="83992A"/>
              </a:buClr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Plastics</a:t>
            </a:r>
            <a:endParaRPr lang="en-US" dirty="0" smtClean="0"/>
          </a:p>
          <a:p>
            <a:pPr lvl="1">
              <a:buClr>
                <a:srgbClr val="83992A"/>
              </a:buClr>
            </a:pPr>
            <a:r>
              <a:rPr lang="en-US" dirty="0" smtClean="0"/>
              <a:t>Rubber</a:t>
            </a:r>
          </a:p>
          <a:p>
            <a:pPr lvl="1">
              <a:buClr>
                <a:srgbClr val="83992A"/>
              </a:buClr>
            </a:pPr>
            <a:r>
              <a:rPr lang="en-US" dirty="0" smtClean="0"/>
              <a:t>Epoxy</a:t>
            </a:r>
          </a:p>
          <a:p>
            <a:pPr lvl="0">
              <a:buClr>
                <a:srgbClr val="83992A"/>
              </a:buClr>
            </a:pPr>
            <a:r>
              <a:rPr lang="en-US" sz="21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Ceramics</a:t>
            </a:r>
            <a:endParaRPr lang="en-US" sz="2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3600" dirty="0" smtClean="0"/>
              <a:t>Composite Materials (Nonhomogeneous)</a:t>
            </a:r>
          </a:p>
          <a:p>
            <a:pPr marL="0" indent="0" algn="ctr">
              <a:buNone/>
            </a:pPr>
            <a:r>
              <a:rPr lang="en-US" sz="2900" dirty="0" smtClean="0"/>
              <a:t>(Anisotropic – different properties in different directions)</a:t>
            </a:r>
          </a:p>
          <a:p>
            <a:pPr marL="0" lvl="0" indent="0">
              <a:buClr>
                <a:srgbClr val="83992A"/>
              </a:buClr>
              <a:buNone/>
            </a:pPr>
            <a:r>
              <a:rPr lang="en-US" sz="2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Wood</a:t>
            </a:r>
          </a:p>
          <a:p>
            <a:pPr marL="0" indent="0">
              <a:buNone/>
            </a:pPr>
            <a:r>
              <a:rPr lang="en-US" sz="2600" dirty="0" smtClean="0"/>
              <a:t>Fiberglass composite</a:t>
            </a:r>
          </a:p>
          <a:p>
            <a:pPr marL="0" indent="0">
              <a:buNone/>
            </a:pPr>
            <a:r>
              <a:rPr lang="en-US" sz="2600" dirty="0" smtClean="0"/>
              <a:t>Carbon fiber composite</a:t>
            </a:r>
          </a:p>
          <a:p>
            <a:pPr marL="0" indent="0">
              <a:buNone/>
            </a:pPr>
            <a:r>
              <a:rPr lang="en-US" sz="2600" dirty="0" smtClean="0"/>
              <a:t>Boron fiber composite</a:t>
            </a:r>
          </a:p>
          <a:p>
            <a:pPr marL="0" indent="0">
              <a:buNone/>
            </a:pPr>
            <a:r>
              <a:rPr lang="en-US" sz="2600" dirty="0" smtClean="0"/>
              <a:t>Concrete</a:t>
            </a:r>
          </a:p>
          <a:p>
            <a:pPr marL="0" indent="0">
              <a:buNone/>
            </a:pPr>
            <a:r>
              <a:rPr lang="en-US" sz="2600" dirty="0" smtClean="0"/>
              <a:t>Reinforced concrete</a:t>
            </a:r>
          </a:p>
          <a:p>
            <a:pPr marL="0" indent="0">
              <a:buNone/>
            </a:pPr>
            <a:r>
              <a:rPr lang="en-US" sz="2600" dirty="0" smtClean="0"/>
              <a:t>Natural stone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5406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Processing</a:t>
            </a:r>
            <a:br>
              <a:rPr lang="en-US" dirty="0" smtClean="0"/>
            </a:br>
            <a:r>
              <a:rPr lang="en-US" sz="4000" dirty="0" smtClean="0"/>
              <a:t>shaping the material into a part</a:t>
            </a:r>
            <a:br>
              <a:rPr lang="en-US" sz="4000" dirty="0" smtClean="0"/>
            </a:br>
            <a:r>
              <a:rPr lang="en-US" sz="2700" dirty="0" smtClean="0"/>
              <a:t>Tooling + processing costs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Clr>
                <a:srgbClr val="B15E28"/>
              </a:buClr>
            </a:pPr>
            <a:r>
              <a:rPr lang="en-US" dirty="0" smtClean="0"/>
              <a:t>Machining (s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ubtractive </a:t>
            </a:r>
            <a:r>
              <a:rPr lang="en-US" dirty="0" smtClean="0"/>
              <a:t> manufacturing, turning, cutting, milling, grinding)</a:t>
            </a:r>
          </a:p>
          <a:p>
            <a:pPr lvl="0">
              <a:buClr>
                <a:srgbClr val="B15E28"/>
              </a:buClr>
            </a:pPr>
            <a:r>
              <a:rPr lang="en-US" dirty="0" smtClean="0"/>
              <a:t>Welding (fixtures some times required)</a:t>
            </a:r>
          </a:p>
          <a:p>
            <a:pPr lvl="0">
              <a:buClr>
                <a:srgbClr val="B15E28"/>
              </a:buClr>
            </a:pPr>
            <a:r>
              <a:rPr lang="en-US" dirty="0" smtClean="0"/>
              <a:t>3D printing (Addative manufacturing,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SLA, </a:t>
            </a:r>
            <a:r>
              <a:rPr lang="en-US" dirty="0" smtClean="0"/>
              <a:t>SLS, FDM, printing )</a:t>
            </a:r>
          </a:p>
          <a:p>
            <a:pPr lvl="0">
              <a:buClr>
                <a:srgbClr val="B15E28"/>
              </a:buClr>
            </a:pPr>
            <a:r>
              <a:rPr lang="en-US" dirty="0" smtClean="0"/>
              <a:t>Plastic forming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with and without heat</a:t>
            </a:r>
            <a:r>
              <a:rPr lang="en-US" dirty="0" smtClean="0"/>
              <a:t>( Bending, stamping, pressing)</a:t>
            </a:r>
          </a:p>
          <a:p>
            <a:pPr lvl="0">
              <a:buClr>
                <a:srgbClr val="B15E28"/>
              </a:buClr>
            </a:pPr>
            <a:r>
              <a:rPr lang="en-US" dirty="0" smtClean="0"/>
              <a:t>Casting (sand casting, investment casting, centrifugal casting)</a:t>
            </a:r>
          </a:p>
          <a:p>
            <a:pPr lvl="0">
              <a:buClr>
                <a:srgbClr val="B15E28"/>
              </a:buClr>
            </a:pPr>
            <a:r>
              <a:rPr lang="en-US" dirty="0" smtClean="0"/>
              <a:t>Extruding</a:t>
            </a:r>
          </a:p>
          <a:p>
            <a:pPr lvl="0">
              <a:buClr>
                <a:srgbClr val="B15E28"/>
              </a:buClr>
            </a:pPr>
            <a:r>
              <a:rPr lang="en-US" dirty="0" smtClean="0"/>
              <a:t>Molding (injection, pored</a:t>
            </a:r>
            <a:r>
              <a:rPr lang="en-US" dirty="0"/>
              <a:t>)</a:t>
            </a:r>
            <a:endParaRPr lang="en-US" dirty="0" smtClean="0"/>
          </a:p>
          <a:p>
            <a:pPr lvl="0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Forging</a:t>
            </a:r>
          </a:p>
          <a:p>
            <a:pPr lvl="0">
              <a:buClr>
                <a:srgbClr val="B15E28"/>
              </a:buClr>
            </a:pPr>
            <a:r>
              <a:rPr lang="en-US" dirty="0" smtClean="0"/>
              <a:t>Hydro-forming</a:t>
            </a:r>
          </a:p>
          <a:p>
            <a:pPr lvl="0">
              <a:buClr>
                <a:srgbClr val="B15E28"/>
              </a:buClr>
            </a:pPr>
            <a:r>
              <a:rPr lang="en-US" dirty="0" smtClean="0"/>
              <a:t>Explosive bonding and forming</a:t>
            </a:r>
          </a:p>
          <a:p>
            <a:pPr lvl="0">
              <a:buClr>
                <a:srgbClr val="B15E28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41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Matls</a:t>
            </a:r>
            <a:r>
              <a:rPr lang="en-US" dirty="0" smtClean="0"/>
              <a:t> – Metals in the mix only – does not define properties</a:t>
            </a:r>
          </a:p>
          <a:p>
            <a:r>
              <a:rPr lang="en-US" dirty="0" smtClean="0"/>
              <a:t>Properties come from the Materials and the processing (cold working, heating, cooling rate, heat treatments, etc.)</a:t>
            </a:r>
          </a:p>
          <a:p>
            <a:r>
              <a:rPr lang="en-US" dirty="0" smtClean="0"/>
              <a:t>Both must be specified to get the desired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8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Numbering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2800" b="1" dirty="0"/>
              <a:t>AISI- AMERICAN IRON AND STEEL INSTITUTE</a:t>
            </a:r>
            <a:endParaRPr lang="en-US" sz="2800" dirty="0"/>
          </a:p>
          <a:p>
            <a:r>
              <a:rPr lang="en-US" sz="2800" b="1" dirty="0"/>
              <a:t>SAE- SOCIETY OF AUTOMOTIVE ENGINEERS</a:t>
            </a:r>
            <a:endParaRPr lang="en-US" sz="2800" dirty="0"/>
          </a:p>
          <a:p>
            <a:r>
              <a:rPr lang="en-US" sz="2800" b="1" dirty="0"/>
              <a:t>ASTM- AMERICAN SOCIETY FOR TESTING MATERIALS</a:t>
            </a:r>
            <a:endParaRPr lang="en-US" sz="2800" dirty="0"/>
          </a:p>
          <a:p>
            <a:r>
              <a:rPr lang="en-US" sz="2800" b="1" dirty="0"/>
              <a:t>ANSI- AMERICAN NATIONAL STANDARDS INSTITUTE</a:t>
            </a:r>
            <a:endParaRPr lang="en-US" sz="2800" dirty="0"/>
          </a:p>
          <a:p>
            <a:r>
              <a:rPr lang="en-US" sz="2800" b="1" dirty="0"/>
              <a:t>AA- ALUMINUM ASSOCIATION</a:t>
            </a:r>
            <a:endParaRPr lang="en-US" sz="2800" dirty="0"/>
          </a:p>
          <a:p>
            <a:r>
              <a:rPr lang="en-US" sz="2800" b="1" dirty="0"/>
              <a:t>CDA- COPPER DEVELOPMENT ASSOCIATION</a:t>
            </a:r>
            <a:endParaRPr lang="en-US" sz="2800" dirty="0"/>
          </a:p>
          <a:p>
            <a:r>
              <a:rPr lang="en-US" sz="2800" b="1" dirty="0"/>
              <a:t>MIL-SPECS- MILITARY SPECIFICATIONS {DOD}</a:t>
            </a:r>
            <a:endParaRPr lang="en-US" sz="2800" dirty="0"/>
          </a:p>
          <a:p>
            <a:r>
              <a:rPr lang="en-US" sz="2800" b="1" dirty="0"/>
              <a:t>FED-SPECS- FEDERAL SPECIFICATIONS {GAO}</a:t>
            </a:r>
            <a:endParaRPr lang="en-US" sz="2800" dirty="0"/>
          </a:p>
          <a:p>
            <a:r>
              <a:rPr lang="en-US" sz="2800" b="1" dirty="0"/>
              <a:t>ISO- INTERNATIONAL STANDARDS ORGANIZATION</a:t>
            </a:r>
            <a:endParaRPr lang="en-US" sz="2800" dirty="0"/>
          </a:p>
          <a:p>
            <a:r>
              <a:rPr lang="en-US" sz="2800" b="1" dirty="0"/>
              <a:t>UNS- UNIFIED NUMBERING SYSTEM</a:t>
            </a:r>
            <a:endParaRPr lang="en-US" sz="2800" dirty="0"/>
          </a:p>
          <a:p>
            <a:r>
              <a:rPr lang="en-US" sz="2800" b="1" dirty="0"/>
              <a:t>AMS- AEROSPACE MATERIAL SPECIFICATION</a:t>
            </a:r>
            <a:endParaRPr lang="en-US" sz="2800" dirty="0"/>
          </a:p>
          <a:p>
            <a:r>
              <a:rPr lang="en-US" sz="2800" b="1" dirty="0"/>
              <a:t>AWS- AMERICAN WELDING SOCIETY</a:t>
            </a:r>
            <a:endParaRPr lang="en-US" sz="2800" dirty="0"/>
          </a:p>
          <a:p>
            <a:r>
              <a:rPr lang="en-US" sz="2800" b="1" dirty="0"/>
              <a:t>TRADE NAMES- i.e. MONEL, MUNTZ METAL, GUN METAL</a:t>
            </a:r>
            <a:endParaRPr lang="en-US" sz="2800" dirty="0"/>
          </a:p>
          <a:p>
            <a:r>
              <a:rPr lang="en-US" sz="2800" b="1" dirty="0"/>
              <a:t>COMPANY NUMBERING SYSTEMS- i.e. G.E., </a:t>
            </a:r>
            <a:r>
              <a:rPr lang="en-US" sz="2800" b="1" dirty="0" smtClean="0"/>
              <a:t>NASA</a:t>
            </a:r>
          </a:p>
          <a:p>
            <a:r>
              <a:rPr lang="en-US" sz="2800" b="1" dirty="0" smtClean="0"/>
              <a:t>DIN  - DEUTSCHES INSTITUT FüR NORMUNG ( GERMAN 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138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 Numbering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UNIFIED NUMBERING SYSTEM.</a:t>
            </a:r>
            <a:r>
              <a:rPr lang="en-US" dirty="0"/>
              <a:t> </a:t>
            </a:r>
          </a:p>
          <a:p>
            <a:r>
              <a:rPr lang="en-US" dirty="0" smtClean="0"/>
              <a:t>1. </a:t>
            </a:r>
            <a:r>
              <a:rPr lang="en-US" dirty="0"/>
              <a:t>Was developed through joint effort of the </a:t>
            </a:r>
            <a:r>
              <a:rPr lang="en-US" b="1" dirty="0"/>
              <a:t>ASTM </a:t>
            </a:r>
            <a:r>
              <a:rPr lang="en-US" dirty="0"/>
              <a:t>and </a:t>
            </a:r>
            <a:r>
              <a:rPr lang="en-US" b="1" dirty="0"/>
              <a:t>SAE</a:t>
            </a:r>
            <a:r>
              <a:rPr lang="en-US" dirty="0"/>
              <a:t> to provide a means of correlating the different numbering systems for metals and alloys that have a commercial standing.</a:t>
            </a:r>
          </a:p>
          <a:p>
            <a:r>
              <a:rPr lang="en-US" dirty="0" smtClean="0"/>
              <a:t>2. </a:t>
            </a:r>
            <a:r>
              <a:rPr lang="en-US" dirty="0"/>
              <a:t>Is not a </a:t>
            </a:r>
            <a:r>
              <a:rPr lang="en-US" dirty="0" smtClean="0"/>
              <a:t>specification for strength.  It does specify the mixture. (the metals used in the alloy).</a:t>
            </a:r>
            <a:endParaRPr lang="en-US" dirty="0"/>
          </a:p>
          <a:p>
            <a:r>
              <a:rPr lang="en-US" dirty="0" smtClean="0"/>
              <a:t>3. </a:t>
            </a:r>
            <a:r>
              <a:rPr lang="en-US" dirty="0"/>
              <a:t>It is an identification number for metals and alloys where specifications are provided elsewhere.</a:t>
            </a:r>
          </a:p>
          <a:p>
            <a:r>
              <a:rPr lang="en-US" dirty="0" smtClean="0"/>
              <a:t>4. </a:t>
            </a:r>
            <a:r>
              <a:rPr lang="en-US" dirty="0"/>
              <a:t>Has letter prefix followed by five digits. </a:t>
            </a:r>
            <a:r>
              <a:rPr lang="en-US" dirty="0" smtClean="0"/>
              <a:t>The letter </a:t>
            </a:r>
            <a:r>
              <a:rPr lang="en-US" dirty="0"/>
              <a:t>can be suggestive of family of </a:t>
            </a:r>
            <a:r>
              <a:rPr lang="en-US" dirty="0" smtClean="0"/>
              <a:t>metals, such </a:t>
            </a:r>
            <a:r>
              <a:rPr lang="en-US" dirty="0"/>
              <a:t>as A-aluminum or C-copper.</a:t>
            </a:r>
          </a:p>
          <a:p>
            <a:r>
              <a:rPr lang="en-US" b="1" dirty="0"/>
              <a:t>UNS SERIES</a:t>
            </a:r>
            <a:r>
              <a:rPr lang="en-US" dirty="0"/>
              <a:t> </a:t>
            </a:r>
            <a:r>
              <a:rPr lang="en-US" b="1" dirty="0"/>
              <a:t>METAL</a:t>
            </a:r>
            <a:endParaRPr lang="en-US" dirty="0"/>
          </a:p>
          <a:p>
            <a:r>
              <a:rPr lang="en-US" b="1" dirty="0"/>
              <a:t>NON FERROUS METALS + </a:t>
            </a:r>
            <a:r>
              <a:rPr lang="en-US" b="1" dirty="0" smtClean="0"/>
              <a:t>ALLOYS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25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Process Steps</a:t>
            </a:r>
            <a:br>
              <a:rPr lang="en-US" dirty="0" smtClean="0"/>
            </a:br>
            <a:r>
              <a:rPr lang="en-US" sz="2800" dirty="0" smtClean="0"/>
              <a:t>an elimination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Define the environment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Select groups of materials that meet the requirements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Define the material’s mechanical property requirements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Select materials from the environmental groups that meet the requirements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Select a manufacturing process from the material candidates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Select from the candidates for cost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Select from the mechanical properties group the lowest cost material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875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UNIFIED NUMBERING SYSTEM.</a:t>
            </a:r>
            <a:r>
              <a:rPr lang="en-US" dirty="0"/>
              <a:t> </a:t>
            </a:r>
          </a:p>
          <a:p>
            <a:r>
              <a:rPr lang="en-US" b="1" dirty="0" smtClean="0"/>
              <a:t>UNS </a:t>
            </a:r>
            <a:r>
              <a:rPr lang="en-US" b="1" dirty="0"/>
              <a:t>SERIES</a:t>
            </a:r>
            <a:r>
              <a:rPr lang="en-US" dirty="0"/>
              <a:t> </a:t>
            </a:r>
            <a:r>
              <a:rPr lang="en-US" b="1" dirty="0"/>
              <a:t>METAL</a:t>
            </a:r>
            <a:endParaRPr lang="en-US" dirty="0"/>
          </a:p>
          <a:p>
            <a:r>
              <a:rPr lang="en-US" b="1" dirty="0"/>
              <a:t>NON FERROUS METALS + ALLOYS</a:t>
            </a:r>
            <a:endParaRPr lang="en-US" dirty="0"/>
          </a:p>
          <a:p>
            <a:r>
              <a:rPr lang="en-US" b="1" dirty="0"/>
              <a:t>A00001 to A99999 ALUMINUM AND ALUMINUM ALLOYS</a:t>
            </a:r>
            <a:endParaRPr lang="en-US" dirty="0"/>
          </a:p>
          <a:p>
            <a:r>
              <a:rPr lang="en-US" b="1" dirty="0"/>
              <a:t>C00001 to C99999 COPPER AND COPPER ALLOYS</a:t>
            </a:r>
            <a:endParaRPr lang="en-US" dirty="0"/>
          </a:p>
          <a:p>
            <a:r>
              <a:rPr lang="en-US" b="1" dirty="0"/>
              <a:t>E00001 to E99999 RARE EARTH+R.E. LIKE METALS L00001 to L99999 LOW MELTING METALS + ALLOYS</a:t>
            </a:r>
            <a:endParaRPr lang="en-US" dirty="0"/>
          </a:p>
          <a:p>
            <a:r>
              <a:rPr lang="en-US" b="1" dirty="0"/>
              <a:t>M00001 to M99999 MISC.NON FER. METALS + ALLOYS</a:t>
            </a:r>
            <a:endParaRPr lang="en-US" dirty="0"/>
          </a:p>
          <a:p>
            <a:r>
              <a:rPr lang="en-US" b="1" dirty="0"/>
              <a:t>N00001 to N99999 NICKEL AND NICKEL ALLOYS</a:t>
            </a:r>
            <a:endParaRPr lang="en-US" dirty="0"/>
          </a:p>
          <a:p>
            <a:r>
              <a:rPr lang="en-US" b="1" dirty="0"/>
              <a:t>P00001 to P99999 PRECIOUS METALS AND ALLOYS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R00001 to R99999 REACTIVE,REFRACTORY METALS </a:t>
            </a:r>
            <a:endParaRPr lang="en-US" dirty="0"/>
          </a:p>
          <a:p>
            <a:r>
              <a:rPr lang="en-US" b="1" dirty="0"/>
              <a:t>Z00001 to Z99999 ZINC AND ZINC ALLOYS</a:t>
            </a:r>
            <a:endParaRPr lang="en-US" dirty="0"/>
          </a:p>
          <a:p>
            <a:r>
              <a:rPr lang="en-US" b="1" dirty="0"/>
              <a:t>FERROUS METALS AND ALLOYS</a:t>
            </a:r>
            <a:endParaRPr lang="en-US" dirty="0"/>
          </a:p>
          <a:p>
            <a:r>
              <a:rPr lang="en-US" b="1" dirty="0"/>
              <a:t>D00001 to D99999 SPECIFIED MECH PROPERTY STEELS F00001 to F99999 CAST IRONS</a:t>
            </a:r>
            <a:endParaRPr lang="en-US" dirty="0"/>
          </a:p>
          <a:p>
            <a:r>
              <a:rPr lang="en-US" b="1" dirty="0"/>
              <a:t>G00001 to G99999 AISI + SAE CARBON ALLOY STEELS H00001 to H99999 AISI H STEELS</a:t>
            </a:r>
            <a:endParaRPr lang="en-US" dirty="0"/>
          </a:p>
          <a:p>
            <a:r>
              <a:rPr lang="en-US" b="1" dirty="0"/>
              <a:t>J00001 to J99999 CAST STEELS {EXCEPT TOOL STL}</a:t>
            </a:r>
            <a:endParaRPr lang="en-US" dirty="0"/>
          </a:p>
          <a:p>
            <a:r>
              <a:rPr lang="en-US" b="1" dirty="0"/>
              <a:t>K00001 to K99999 MISC. STEELS + FERROUS ALLOYS</a:t>
            </a:r>
            <a:endParaRPr lang="en-US" dirty="0"/>
          </a:p>
          <a:p>
            <a:r>
              <a:rPr lang="en-US" b="1" dirty="0"/>
              <a:t>S00001 to S99999 HEAT + CORROSION RESIST. STEEL T00001 to T99999 TOOL </a:t>
            </a:r>
            <a:r>
              <a:rPr lang="en-US" b="1" dirty="0" smtClean="0"/>
              <a:t>STEELS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5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 and AISI Ferrous Metal Designations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D00001 to D99999 SPECIFIED MECH PROPERTY STEELS F00001 to F99999 CAST IRONS</a:t>
            </a:r>
            <a:endParaRPr lang="en-US" dirty="0"/>
          </a:p>
          <a:p>
            <a:r>
              <a:rPr lang="en-US" b="1" dirty="0"/>
              <a:t>G00001 to G99999 AISI + SAE CARBON ALLOY STEELS H00001 to H99999 AISI H STEELS</a:t>
            </a:r>
            <a:endParaRPr lang="en-US" dirty="0"/>
          </a:p>
          <a:p>
            <a:r>
              <a:rPr lang="en-US" b="1" dirty="0"/>
              <a:t>J00001 to J99999 CAST STEELS {EXCEPT TOOL STL}</a:t>
            </a:r>
            <a:endParaRPr lang="en-US" dirty="0"/>
          </a:p>
          <a:p>
            <a:r>
              <a:rPr lang="en-US" b="1" dirty="0"/>
              <a:t>K00001 to K99999 MISC. STEELS + FERROUS ALLOYS</a:t>
            </a:r>
            <a:endParaRPr lang="en-US" dirty="0"/>
          </a:p>
          <a:p>
            <a:r>
              <a:rPr lang="en-US" b="1" dirty="0"/>
              <a:t>S00001 to S99999 HEAT + CORROSION RESIST. </a:t>
            </a:r>
            <a:endParaRPr lang="en-US" b="1" dirty="0" smtClean="0"/>
          </a:p>
          <a:p>
            <a:r>
              <a:rPr lang="en-US" b="1" dirty="0" smtClean="0"/>
              <a:t>STEEL </a:t>
            </a:r>
            <a:r>
              <a:rPr lang="en-US" b="1" dirty="0"/>
              <a:t>T00001 to T99999 TOOL STEELS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1018</a:t>
            </a:r>
          </a:p>
          <a:p>
            <a:r>
              <a:rPr lang="en-US" dirty="0" smtClean="0"/>
              <a:t>4340</a:t>
            </a:r>
          </a:p>
          <a:p>
            <a:r>
              <a:rPr lang="en-US" dirty="0" smtClean="0"/>
              <a:t>17-4ph</a:t>
            </a:r>
          </a:p>
          <a:p>
            <a:r>
              <a:rPr lang="en-US" dirty="0" smtClean="0"/>
              <a:t>300 stainless</a:t>
            </a:r>
          </a:p>
          <a:p>
            <a:r>
              <a:rPr lang="en-US" dirty="0" smtClean="0"/>
              <a:t>400 stainless</a:t>
            </a:r>
          </a:p>
          <a:p>
            <a:r>
              <a:rPr lang="en-US" dirty="0" smtClean="0"/>
              <a:t>$2 -$2.50 / pound structural steel</a:t>
            </a:r>
          </a:p>
          <a:p>
            <a:r>
              <a:rPr lang="en-US" dirty="0" smtClean="0"/>
              <a:t>Like a Cake – better ingredients make a better cake and cost more money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</a:pPr>
            <a:r>
              <a:rPr lang="en-US" sz="2800" b="1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A00001 </a:t>
            </a:r>
            <a:r>
              <a:rPr lang="en-US" sz="28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to A99999 ALUMINUM AND ALUMINUM ALLOYS</a:t>
            </a:r>
            <a:r>
              <a:rPr lang="en-US" sz="28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en-US" sz="28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1000 – pure aluminum</a:t>
            </a:r>
          </a:p>
          <a:p>
            <a:r>
              <a:rPr lang="en-US" dirty="0" smtClean="0"/>
              <a:t>2000 – Aluminum + copper +</a:t>
            </a:r>
            <a:r>
              <a:rPr lang="en-US" dirty="0" err="1" smtClean="0"/>
              <a:t>Mn+Mg</a:t>
            </a:r>
            <a:endParaRPr lang="en-US" dirty="0" smtClean="0"/>
          </a:p>
          <a:p>
            <a:r>
              <a:rPr lang="en-US" dirty="0" smtClean="0"/>
              <a:t>6000 – Aluminum + copper+ </a:t>
            </a:r>
            <a:r>
              <a:rPr lang="en-US" dirty="0" err="1" smtClean="0"/>
              <a:t>Mn</a:t>
            </a:r>
            <a:r>
              <a:rPr lang="en-US" dirty="0" smtClean="0"/>
              <a:t> + Mg</a:t>
            </a:r>
          </a:p>
          <a:p>
            <a:r>
              <a:rPr lang="en-US" dirty="0" smtClean="0"/>
              <a:t>7000 -  Aluminum +copper+?</a:t>
            </a:r>
          </a:p>
          <a:p>
            <a:r>
              <a:rPr lang="en-US" dirty="0" smtClean="0"/>
              <a:t>$ 2.45 - $2.60 / pound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1040 – ductal, siding, downspouts, roof flashing</a:t>
            </a:r>
          </a:p>
          <a:p>
            <a:r>
              <a:rPr lang="en-US" dirty="0" smtClean="0"/>
              <a:t>2024 – Airplanes, ladders, cars</a:t>
            </a:r>
          </a:p>
          <a:p>
            <a:r>
              <a:rPr lang="en-US" dirty="0" smtClean="0"/>
              <a:t>6061 – Where higher strength is required, aircraft</a:t>
            </a:r>
          </a:p>
          <a:p>
            <a:r>
              <a:rPr lang="en-US" dirty="0" smtClean="0"/>
              <a:t>7075 – High strength, brittle, special aircraft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</a:pPr>
            <a:r>
              <a:rPr lang="en-US" sz="28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C00001 to C99999 COPPER AND COPPER ALLOYS</a:t>
            </a:r>
            <a:endParaRPr lang="en-US" sz="280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1000 – pure copper</a:t>
            </a:r>
          </a:p>
          <a:p>
            <a:r>
              <a:rPr lang="en-US" dirty="0" smtClean="0"/>
              <a:t>Brass – Copper and Zinc</a:t>
            </a:r>
          </a:p>
          <a:p>
            <a:r>
              <a:rPr lang="en-US" dirty="0" smtClean="0"/>
              <a:t>Bronze – Copper, Tin and Arsenic</a:t>
            </a:r>
          </a:p>
          <a:p>
            <a:r>
              <a:rPr lang="en-US" dirty="0" smtClean="0"/>
              <a:t>Beryllium copper  $ 100 - $110 / pound</a:t>
            </a:r>
          </a:p>
          <a:p>
            <a:r>
              <a:rPr lang="en-US" dirty="0" smtClean="0"/>
              <a:t>$ 3.00 - $3.50 /pound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Electric wires, motor and transformer windings</a:t>
            </a:r>
          </a:p>
          <a:p>
            <a:r>
              <a:rPr lang="en-US" dirty="0" smtClean="0"/>
              <a:t>Mechanical parts, gears, bearings</a:t>
            </a:r>
          </a:p>
          <a:p>
            <a:r>
              <a:rPr lang="en-US" dirty="0" smtClean="0"/>
              <a:t>Bronze, similar to brass</a:t>
            </a:r>
          </a:p>
          <a:p>
            <a:r>
              <a:rPr lang="en-US" dirty="0" smtClean="0"/>
              <a:t>C-17000 High strength parts,  conducting springs, undersea housings, load-cells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Titanium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High temperature applications</a:t>
            </a:r>
          </a:p>
          <a:p>
            <a:r>
              <a:rPr lang="en-US" dirty="0" smtClean="0"/>
              <a:t>High strength to weight ratio requirements</a:t>
            </a:r>
          </a:p>
          <a:p>
            <a:r>
              <a:rPr lang="en-US" dirty="0"/>
              <a:t>Titanium Ti-6Al-4V (Grade </a:t>
            </a:r>
            <a:r>
              <a:rPr lang="en-US" dirty="0" smtClean="0"/>
              <a:t>5)</a:t>
            </a:r>
          </a:p>
          <a:p>
            <a:r>
              <a:rPr lang="en-US" dirty="0"/>
              <a:t>$</a:t>
            </a:r>
            <a:r>
              <a:rPr lang="en-US" dirty="0" smtClean="0"/>
              <a:t> 40.00 / pound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Aircraft (SR-71) and human replacement body parts</a:t>
            </a:r>
          </a:p>
          <a:p>
            <a:r>
              <a:rPr lang="en-US" dirty="0" smtClean="0"/>
              <a:t>Yield strength 140 KSI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agnesium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AM 100A-T5, CAST – Magnesium, aluminum, 70, 10</a:t>
            </a:r>
          </a:p>
          <a:p>
            <a:r>
              <a:rPr lang="en-US" dirty="0"/>
              <a:t>Magnesium AZ31B-H24, Hard Rolled </a:t>
            </a:r>
            <a:r>
              <a:rPr lang="en-US" dirty="0" smtClean="0"/>
              <a:t>Sheet – Magnesium, Aluminum, 97,03</a:t>
            </a:r>
          </a:p>
          <a:p>
            <a:r>
              <a:rPr lang="en-US" dirty="0" smtClean="0"/>
              <a:t>$ 4.60 - $ 5.00 / pound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16,000 K PSI yield</a:t>
            </a:r>
          </a:p>
          <a:p>
            <a:endParaRPr lang="en-US" dirty="0" smtClean="0"/>
          </a:p>
          <a:p>
            <a:r>
              <a:rPr lang="en-US" dirty="0" smtClean="0"/>
              <a:t>31,900 K PSI yield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7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Stainless Steel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300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series – Iron, Chromium, Nickel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400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series – Iron, Chromium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B15E28"/>
              </a:buClr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Precipitation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Hardened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series (17-4 </a:t>
            </a:r>
            <a:r>
              <a:rPr lang="en-US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Ph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15-5 </a:t>
            </a:r>
            <a:r>
              <a:rPr lang="en-US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Ph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etc.) – Iron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Chromium, Copper, (special heat treatments to create the phase structures)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6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Plastics (Plastic)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Polyethylene </a:t>
            </a:r>
            <a:r>
              <a:rPr lang="en-US" dirty="0"/>
              <a:t>Terephthalate (PET, </a:t>
            </a:r>
            <a:r>
              <a:rPr lang="en-US" dirty="0" smtClean="0"/>
              <a:t>PETE, Type #1 plastic)</a:t>
            </a:r>
          </a:p>
          <a:p>
            <a:r>
              <a:rPr lang="en-US" dirty="0" smtClean="0"/>
              <a:t>Poly-ethylene (PE, HDPE Type #2 plastic)</a:t>
            </a:r>
          </a:p>
          <a:p>
            <a:pPr lvl="0">
              <a:buClr>
                <a:srgbClr val="B15E28"/>
              </a:buClr>
            </a:pPr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Poly-Vinyl-Chloride (</a:t>
            </a:r>
            <a:r>
              <a:rPr lang="en-US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PVC, Type #3 plastic)</a:t>
            </a:r>
            <a:endParaRPr lang="en-US" sz="2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Poly-ethylene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(LDPE, Type #4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plastic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)</a:t>
            </a:r>
            <a:endParaRPr lang="en-US" dirty="0" smtClean="0"/>
          </a:p>
          <a:p>
            <a:r>
              <a:rPr lang="en-US" dirty="0" smtClean="0"/>
              <a:t>Poly-propylene (PP, Type #5 plastic)</a:t>
            </a:r>
          </a:p>
          <a:p>
            <a:pPr lvl="0">
              <a:buClr>
                <a:srgbClr val="B15E28"/>
              </a:buClr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Poly-styrene ( Type #6 plastic)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en-US" dirty="0" smtClean="0"/>
              <a:t>Nylon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Acrylonitrile </a:t>
            </a:r>
            <a:r>
              <a:rPr lang="en-US" dirty="0"/>
              <a:t>butadiene </a:t>
            </a:r>
            <a:r>
              <a:rPr lang="en-US" dirty="0" smtClean="0"/>
              <a:t>styrene (ABS)</a:t>
            </a:r>
            <a:endParaRPr lang="en-US" dirty="0"/>
          </a:p>
          <a:p>
            <a:r>
              <a:rPr lang="en-US" dirty="0" smtClean="0"/>
              <a:t>Acetyl (Delrin?)</a:t>
            </a:r>
          </a:p>
          <a:p>
            <a:r>
              <a:rPr lang="en-US" dirty="0"/>
              <a:t>Thermoplastic </a:t>
            </a:r>
            <a:r>
              <a:rPr lang="en-US" dirty="0" smtClean="0"/>
              <a:t>elastomer  (TPE)</a:t>
            </a:r>
          </a:p>
          <a:p>
            <a:pPr lvl="0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Poly-carbonate</a:t>
            </a:r>
          </a:p>
          <a:p>
            <a:pPr lvl="0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Teflon</a:t>
            </a:r>
          </a:p>
          <a:p>
            <a:pPr lvl="0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Epoxies</a:t>
            </a:r>
          </a:p>
          <a:p>
            <a:pPr lvl="0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PC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2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Plastics?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Derived from petroleum</a:t>
            </a:r>
          </a:p>
          <a:p>
            <a:r>
              <a:rPr lang="en-US" dirty="0" smtClean="0"/>
              <a:t>Cost of materials lower</a:t>
            </a:r>
          </a:p>
          <a:p>
            <a:r>
              <a:rPr lang="en-US" dirty="0" smtClean="0"/>
              <a:t>Processing cost MUCH lower</a:t>
            </a:r>
          </a:p>
          <a:p>
            <a:r>
              <a:rPr lang="en-US" dirty="0" smtClean="0"/>
              <a:t>Lower temperatures, lower pressures, easier to machine, tooling costs lower</a:t>
            </a:r>
          </a:p>
          <a:p>
            <a:r>
              <a:rPr lang="en-US" dirty="0" smtClean="0"/>
              <a:t>Some are transparent (PC for example) and can be used as lenses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9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Polyethylene </a:t>
            </a:r>
            <a:r>
              <a:rPr lang="en-US" dirty="0" smtClean="0"/>
              <a:t>Terephthalate</a:t>
            </a:r>
            <a:br>
              <a:rPr lang="en-US" dirty="0" smtClean="0"/>
            </a:br>
            <a:r>
              <a:rPr lang="en-US" sz="220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PET</a:t>
            </a:r>
            <a:r>
              <a:rPr lang="en-US" sz="22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, PETE, Type #1 </a:t>
            </a:r>
            <a:r>
              <a:rPr lang="en-US" sz="220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plastic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B15E28"/>
              </a:buClr>
            </a:pPr>
            <a:r>
              <a:rPr lang="en-US" dirty="0" smtClean="0"/>
              <a:t>Common plastic –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Disposable items, must be </a:t>
            </a:r>
            <a:r>
              <a:rPr lang="en-US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inexpensive</a:t>
            </a:r>
            <a:r>
              <a:rPr lang="en-US" dirty="0" err="1" smtClean="0"/>
              <a:t>water</a:t>
            </a:r>
            <a:r>
              <a:rPr lang="en-US" dirty="0" smtClean="0"/>
              <a:t> bottles, soda bottles, etc.</a:t>
            </a:r>
          </a:p>
          <a:p>
            <a:pPr lvl="0">
              <a:buClr>
                <a:srgbClr val="B15E28"/>
              </a:buClr>
            </a:pPr>
            <a:r>
              <a:rPr lang="en-US" dirty="0" smtClean="0"/>
              <a:t>Yield strength  5000 – 10,000 PSI</a:t>
            </a:r>
          </a:p>
          <a:p>
            <a:pPr lvl="0">
              <a:buClr>
                <a:srgbClr val="B15E28"/>
              </a:buClr>
            </a:pPr>
            <a:r>
              <a:rPr lang="en-US" dirty="0" smtClean="0"/>
              <a:t>Young’s Modulus – 400 K PSI</a:t>
            </a:r>
          </a:p>
          <a:p>
            <a:pPr lvl="0">
              <a:buClr>
                <a:srgbClr val="B15E28"/>
              </a:buClr>
            </a:pPr>
            <a:r>
              <a:rPr lang="en-US" dirty="0" smtClean="0"/>
              <a:t>Melts around 480 º 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2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Define the </a:t>
            </a:r>
            <a:r>
              <a:rPr lang="en-US" dirty="0" smtClean="0"/>
              <a:t>Environment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types of environments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Survival</a:t>
            </a:r>
            <a:r>
              <a:rPr lang="en-US" dirty="0" smtClean="0"/>
              <a:t> </a:t>
            </a:r>
            <a:r>
              <a:rPr lang="en-US" b="1" dirty="0" smtClean="0"/>
              <a:t>Environment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An environment the product might be exposed to but it does not have to function while in it.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Operating </a:t>
            </a:r>
            <a:r>
              <a:rPr lang="en-US" b="1" dirty="0"/>
              <a:t>E</a:t>
            </a:r>
            <a:r>
              <a:rPr lang="en-US" b="1" dirty="0" smtClean="0"/>
              <a:t>nvironment</a:t>
            </a:r>
          </a:p>
          <a:p>
            <a:pPr marL="914400" lvl="2" indent="0">
              <a:buNone/>
            </a:pPr>
            <a:r>
              <a:rPr lang="en-US" dirty="0" smtClean="0"/>
              <a:t>An environment where the product must be able to function properly.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Poly-ethylene</a:t>
            </a:r>
            <a:br>
              <a:rPr lang="en-US" dirty="0" smtClean="0"/>
            </a:br>
            <a:r>
              <a:rPr lang="en-US" sz="22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PE, HDPE Type #2 plastic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Toys, common plastic parts, plastic bottles, plastic bags</a:t>
            </a:r>
          </a:p>
          <a:p>
            <a:r>
              <a:rPr lang="en-US" dirty="0" smtClean="0"/>
              <a:t>Yield strength between 3000 – 5000 PSI</a:t>
            </a:r>
          </a:p>
          <a:p>
            <a:r>
              <a:rPr lang="en-US" dirty="0" smtClean="0"/>
              <a:t>Young’s Modulus – 330 K PSI</a:t>
            </a:r>
          </a:p>
          <a:p>
            <a:r>
              <a:rPr lang="en-US" dirty="0" smtClean="0"/>
              <a:t>Melts around 375 º F</a:t>
            </a:r>
          </a:p>
          <a:p>
            <a:r>
              <a:rPr lang="en-US" dirty="0" smtClean="0"/>
              <a:t>Elongation at failure – 500 %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2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Poly-Vinyl-Chloride</a:t>
            </a:r>
            <a:b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en-US" sz="240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PVC</a:t>
            </a:r>
            <a:r>
              <a:rPr lang="en-US" sz="24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, Type #3 plastic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Plumbing pipes, deck boards, porch railing, siding, water bed mattresses</a:t>
            </a:r>
          </a:p>
          <a:p>
            <a:r>
              <a:rPr lang="en-US" dirty="0" smtClean="0"/>
              <a:t>Yield Strength – 4000 PSI</a:t>
            </a:r>
          </a:p>
          <a:p>
            <a:r>
              <a:rPr lang="en-US" dirty="0" smtClean="0"/>
              <a:t>Young’s Modulus – 425 K PSI</a:t>
            </a:r>
          </a:p>
          <a:p>
            <a:r>
              <a:rPr lang="en-US" dirty="0" smtClean="0"/>
              <a:t>Melting point – 360 º F</a:t>
            </a:r>
          </a:p>
          <a:p>
            <a:r>
              <a:rPr lang="en-US" dirty="0" smtClean="0"/>
              <a:t>Elongation at failure – 350 %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Low Density Poly-ethylene</a:t>
            </a:r>
            <a:b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en-US" sz="22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LDPE, Type #4 plastic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B15E28"/>
              </a:buClr>
            </a:pPr>
            <a:endParaRPr lang="en-US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B15E28"/>
              </a:buClr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Squeezable plastic bottles, industrial netting, woven tote bags</a:t>
            </a:r>
          </a:p>
          <a:p>
            <a:pPr lvl="0">
              <a:buClr>
                <a:srgbClr val="B15E28"/>
              </a:buClr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Yield Strength – 2500 PSI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Young’s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Modulus – 50 K PSI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Melting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point – 380 º F</a:t>
            </a:r>
          </a:p>
          <a:p>
            <a:pPr lvl="0">
              <a:buClr>
                <a:srgbClr val="B15E28"/>
              </a:buClr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Elongation at failure – 250 %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Poly-propylene</a:t>
            </a:r>
            <a:br>
              <a:rPr lang="en-US" dirty="0" smtClean="0"/>
            </a:br>
            <a:r>
              <a:rPr lang="en-US" sz="2400" dirty="0" smtClean="0"/>
              <a:t>PP</a:t>
            </a:r>
            <a:r>
              <a:rPr lang="en-US" sz="2400" dirty="0"/>
              <a:t>, Type #5 </a:t>
            </a:r>
            <a:r>
              <a:rPr lang="en-US" sz="2400" dirty="0" smtClean="0"/>
              <a:t>plastic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B15E28"/>
              </a:buClr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Rope, cord</a:t>
            </a:r>
          </a:p>
          <a:p>
            <a:pPr lvl="0">
              <a:buClr>
                <a:srgbClr val="B15E28"/>
              </a:buClr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Yield Strength – 25,000 PSI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Young’s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Modulus – 600 K PSI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Melting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point – 285 º F</a:t>
            </a:r>
          </a:p>
          <a:p>
            <a:pPr lvl="0">
              <a:buClr>
                <a:srgbClr val="B15E28"/>
              </a:buClr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Elongation at failure – 450 %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Poly-styrene</a:t>
            </a:r>
            <a:b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en-US" sz="22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Type #6 plastic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B15E28"/>
              </a:buClr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Packaging material</a:t>
            </a:r>
          </a:p>
          <a:p>
            <a:pPr lvl="0">
              <a:buClr>
                <a:srgbClr val="B15E28"/>
              </a:buClr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Yield Strength – 16,200 PSI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Young’s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Modulus – 1500 K PSI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Melting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point – 570 º F</a:t>
            </a:r>
          </a:p>
          <a:p>
            <a:pPr lvl="0">
              <a:buClr>
                <a:srgbClr val="B15E28"/>
              </a:buClr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Elongation at failure – 1.5 %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# 7 Plastics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Nylon</a:t>
            </a:r>
          </a:p>
          <a:p>
            <a:r>
              <a:rPr lang="en-US" dirty="0" smtClean="0"/>
              <a:t>Acrylonitrile </a:t>
            </a:r>
            <a:r>
              <a:rPr lang="en-US" dirty="0"/>
              <a:t>butadiene styrene (ABS)</a:t>
            </a:r>
          </a:p>
          <a:p>
            <a:r>
              <a:rPr lang="en-US" dirty="0"/>
              <a:t>Acetyl (</a:t>
            </a:r>
            <a:r>
              <a:rPr lang="en-US" dirty="0" err="1" smtClean="0"/>
              <a:t>Delrin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Thermoplastic elastomer  (TPE)</a:t>
            </a:r>
          </a:p>
          <a:p>
            <a:pPr lvl="0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Poly-carbonate</a:t>
            </a:r>
          </a:p>
          <a:p>
            <a:pPr lvl="0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Teflon</a:t>
            </a:r>
          </a:p>
          <a:p>
            <a:pPr lvl="0">
              <a:buClr>
                <a:srgbClr val="B15E28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Epoxies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Materials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Wood – 490 PSI Yield (Ash)</a:t>
            </a:r>
          </a:p>
          <a:p>
            <a:r>
              <a:rPr lang="en-US" dirty="0" smtClean="0"/>
              <a:t>Bamboo – 36,260 PSI Yield</a:t>
            </a:r>
          </a:p>
          <a:p>
            <a:r>
              <a:rPr lang="en-US" dirty="0" smtClean="0"/>
              <a:t>Fiberglass – 75,500 PSI Yield</a:t>
            </a:r>
          </a:p>
          <a:p>
            <a:r>
              <a:rPr lang="en-US" dirty="0" smtClean="0"/>
              <a:t>Carbon fiber – 249,000 Yield</a:t>
            </a:r>
          </a:p>
          <a:p>
            <a:r>
              <a:rPr lang="en-US" dirty="0" smtClean="0"/>
              <a:t>Boron fiber – 235,000 Yield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Strong direction</a:t>
            </a:r>
          </a:p>
          <a:p>
            <a:r>
              <a:rPr lang="en-US" dirty="0" smtClean="0"/>
              <a:t>Strong direction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3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Printing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</a:t>
            </a:r>
          </a:p>
          <a:p>
            <a:r>
              <a:rPr lang="en-US" dirty="0" smtClean="0"/>
              <a:t>SLS</a:t>
            </a:r>
          </a:p>
          <a:p>
            <a:pPr lvl="1"/>
            <a:r>
              <a:rPr lang="en-US" dirty="0" smtClean="0"/>
              <a:t>Nylon</a:t>
            </a:r>
          </a:p>
          <a:p>
            <a:pPr lvl="1"/>
            <a:r>
              <a:rPr lang="en-US" dirty="0" smtClean="0"/>
              <a:t>Metals</a:t>
            </a:r>
          </a:p>
          <a:p>
            <a:r>
              <a:rPr lang="en-US" dirty="0" smtClean="0"/>
              <a:t>FDM</a:t>
            </a:r>
          </a:p>
          <a:p>
            <a:r>
              <a:rPr lang="en-US" dirty="0" smtClean="0"/>
              <a:t>Printing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53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 Characteristics</a:t>
            </a:r>
            <a:br>
              <a:rPr lang="en-US" dirty="0" smtClean="0"/>
            </a:br>
            <a:r>
              <a:rPr lang="en-US" sz="3600" dirty="0" smtClean="0"/>
              <a:t>that need to be considered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Temperature (Changes the properties of materials.)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Gas exposure (corrosion, oxidation, etc. Especially when two different metals are in direct contact with each other.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 gas, such as the atmosphere, liquids, such as water and sea water, Oils, etc.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Liquid exposure (generally more active than gases. Especially </a:t>
            </a:r>
            <a:r>
              <a:rPr lang="en-US" dirty="0"/>
              <a:t>when two different metals are in </a:t>
            </a:r>
            <a:r>
              <a:rPr lang="en-US" dirty="0" smtClean="0"/>
              <a:t>direct contact with each other.)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Electromagnetic wave exposure (Visible light, Ultra violet light, Infrared light, X-rays, micro waves,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Microwave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ovens, </a:t>
            </a:r>
            <a:r>
              <a:rPr lang="en-US" dirty="0" smtClean="0"/>
              <a:t>etc.)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Electric current (AC fields can induce currents in conductive materials.)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Pressure (atmospheric, underwater, water lines, water heaters, engines, steam and internal combustion)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Radio active particle fields ( Necular reactors, radiation treatment machines, X-Ray machines, devices lifted to high altitudes above the earth devices lowered into deep holes drilled into the </a:t>
            </a:r>
            <a:r>
              <a:rPr lang="en-US" dirty="0"/>
              <a:t>E</a:t>
            </a:r>
            <a:r>
              <a:rPr lang="en-US" dirty="0" smtClean="0"/>
              <a:t>arth’s crust, etc.)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Magnetic fields (around electric motors, Transformers, generators, MRIs, etc.)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Consequences of the part failure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Time (materials deteriorate with time alone, plastics, concrete, wood, silk, etc.)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Shock (shock and vibration can cause grain boundary separations, plastic deformations, fracture, crakes,  etc.)</a:t>
            </a:r>
          </a:p>
        </p:txBody>
      </p:sp>
    </p:spTree>
    <p:extLst>
      <p:ext uri="{BB962C8B-B14F-4D97-AF65-F5344CB8AC3E}">
        <p14:creationId xmlns:p14="http://schemas.microsoft.com/office/powerpoint/2010/main" val="9454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Material Mechanical properties</a:t>
            </a:r>
            <a:br>
              <a:rPr lang="en-US" dirty="0" smtClean="0"/>
            </a:br>
            <a:r>
              <a:rPr lang="en-US" dirty="0" smtClean="0"/>
              <a:t>(all solid materials)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500" dirty="0" smtClean="0"/>
              <a:t>Stiffness (modulus of elasticity, Young’s </a:t>
            </a:r>
            <a:r>
              <a:rPr lang="en-US" sz="1500" dirty="0"/>
              <a:t>m</a:t>
            </a:r>
            <a:r>
              <a:rPr lang="en-US" sz="1500" dirty="0" smtClean="0"/>
              <a:t>odulus, PSI)</a:t>
            </a:r>
          </a:p>
          <a:p>
            <a:r>
              <a:rPr lang="en-US" sz="1500" dirty="0" smtClean="0"/>
              <a:t>Strength (yield, ultimate and endurance stress, PSI)</a:t>
            </a:r>
          </a:p>
          <a:p>
            <a:pPr lvl="0">
              <a:buClr>
                <a:srgbClr val="B15E28"/>
              </a:buClr>
            </a:pPr>
            <a:r>
              <a:rPr lang="en-US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Bulk Modulus (</a:t>
            </a:r>
            <a:r>
              <a:rPr lang="en-US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compression, PSI)</a:t>
            </a:r>
            <a:endParaRPr lang="en-US" sz="15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buClr>
                <a:srgbClr val="83992A"/>
              </a:buClr>
            </a:pPr>
            <a:r>
              <a:rPr lang="en-US" sz="1500" dirty="0"/>
              <a:t>Shear </a:t>
            </a:r>
            <a:r>
              <a:rPr lang="en-US" sz="1500" dirty="0" smtClean="0"/>
              <a:t>Modulus (resistance to shearing, PSI) </a:t>
            </a:r>
            <a:endParaRPr lang="en-US" sz="1500" dirty="0"/>
          </a:p>
          <a:p>
            <a:pPr lvl="0">
              <a:buClr>
                <a:srgbClr val="83992A"/>
              </a:buClr>
            </a:pPr>
            <a:r>
              <a:rPr lang="en-US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Poison's ratio (inches/inch, dimensionless)</a:t>
            </a:r>
            <a:endParaRPr lang="en-US" sz="1500" dirty="0" smtClean="0"/>
          </a:p>
          <a:p>
            <a:r>
              <a:rPr lang="en-US" sz="1500" dirty="0" smtClean="0"/>
              <a:t>Ductility (amount of yielding before failure, inches/inch, </a:t>
            </a:r>
            <a:r>
              <a:rPr lang="en-US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dimensionless</a:t>
            </a:r>
            <a:r>
              <a:rPr lang="en-US" sz="1500" dirty="0" smtClean="0"/>
              <a:t>)</a:t>
            </a:r>
          </a:p>
          <a:p>
            <a:pPr lvl="0"/>
            <a:r>
              <a:rPr lang="en-US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Thermal coefficient of expansion </a:t>
            </a:r>
            <a:r>
              <a:rPr lang="en-US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(inches/inch/ º F)</a:t>
            </a:r>
            <a:endParaRPr lang="en-US" sz="15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en-US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Density (pounds/cubic inch</a:t>
            </a:r>
            <a:r>
              <a:rPr lang="en-US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)</a:t>
            </a:r>
          </a:p>
          <a:p>
            <a:r>
              <a:rPr lang="en-US" sz="1500" dirty="0"/>
              <a:t>Transparency</a:t>
            </a:r>
          </a:p>
          <a:p>
            <a:endParaRPr lang="en-US" sz="18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sz="1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sz="18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lvl="0">
              <a:buClr>
                <a:srgbClr val="B15E28"/>
              </a:buClr>
            </a:pPr>
            <a:r>
              <a:rPr lang="en-US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Hardness </a:t>
            </a:r>
            <a:r>
              <a:rPr lang="en-US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(resistance to </a:t>
            </a:r>
            <a:r>
              <a:rPr lang="en-US" sz="15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denting and wear, empirical, HR, B)</a:t>
            </a:r>
            <a:endParaRPr lang="en-US" sz="15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en-US" sz="1500" dirty="0" smtClean="0"/>
              <a:t>Conductivity (electrical, Ohms/in, and thermal, BTU/hour-feet/ º F)</a:t>
            </a:r>
            <a:endParaRPr lang="en-US" sz="1500" dirty="0"/>
          </a:p>
          <a:p>
            <a:r>
              <a:rPr lang="en-US" sz="1500" dirty="0"/>
              <a:t>Magnetic </a:t>
            </a:r>
            <a:r>
              <a:rPr lang="en-US" sz="1500" dirty="0" smtClean="0"/>
              <a:t>permeability (sensitivity to magnetic fields)</a:t>
            </a:r>
            <a:endParaRPr lang="en-US" sz="1500" dirty="0"/>
          </a:p>
          <a:p>
            <a:r>
              <a:rPr lang="en-US" sz="1500" dirty="0"/>
              <a:t>Shock resistance </a:t>
            </a:r>
            <a:r>
              <a:rPr lang="en-US" sz="1500" dirty="0" smtClean="0"/>
              <a:t>( how </a:t>
            </a:r>
            <a:r>
              <a:rPr lang="en-US" sz="1500" dirty="0"/>
              <a:t>brittle is the </a:t>
            </a:r>
            <a:r>
              <a:rPr lang="en-US" sz="1500" dirty="0" smtClean="0"/>
              <a:t>material ?)</a:t>
            </a:r>
            <a:endParaRPr lang="en-US" sz="1500" dirty="0"/>
          </a:p>
          <a:p>
            <a:r>
              <a:rPr lang="en-US" sz="1500" dirty="0"/>
              <a:t>Notch </a:t>
            </a:r>
            <a:r>
              <a:rPr lang="en-US" sz="1500" dirty="0" smtClean="0"/>
              <a:t>sensitivity to fracture</a:t>
            </a:r>
          </a:p>
          <a:p>
            <a:r>
              <a:rPr lang="en-US" sz="1500" dirty="0" smtClean="0"/>
              <a:t>Specific Heat Capacity (BTU/pound)</a:t>
            </a:r>
          </a:p>
          <a:p>
            <a:r>
              <a:rPr lang="en-US" sz="1500" dirty="0" smtClean="0"/>
              <a:t>Creep</a:t>
            </a:r>
          </a:p>
          <a:p>
            <a:pPr lvl="0">
              <a:buClr>
                <a:srgbClr val="B15E28"/>
              </a:buClr>
            </a:pPr>
            <a:r>
              <a:rPr lang="en-US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Melting point ( º F)</a:t>
            </a:r>
          </a:p>
          <a:p>
            <a:pPr lvl="0">
              <a:buClr>
                <a:srgbClr val="B15E28"/>
              </a:buClr>
            </a:pPr>
            <a:r>
              <a:rPr lang="en-US" sz="1500" dirty="0">
                <a:solidFill>
                  <a:prstClr val="black">
                    <a:lumMod val="85000"/>
                    <a:lumOff val="15000"/>
                  </a:prstClr>
                </a:solidFill>
              </a:rPr>
              <a:t>Freezing point ( º F)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70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a materials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>
                <a:solidFill>
                  <a:srgbClr val="00B0F0"/>
                </a:solidFill>
                <a:hlinkClick r:id="rId3"/>
              </a:rPr>
              <a:t>www.matweb.com</a:t>
            </a:r>
            <a:endParaRPr lang="en-US" sz="3600" dirty="0" smtClean="0">
              <a:solidFill>
                <a:srgbClr val="00B0F0"/>
              </a:solidFill>
            </a:endParaRPr>
          </a:p>
          <a:p>
            <a:r>
              <a:rPr lang="en-US" sz="3600" dirty="0" smtClean="0"/>
              <a:t>Free to the buyer</a:t>
            </a:r>
          </a:p>
          <a:p>
            <a:r>
              <a:rPr lang="en-US" sz="3600" dirty="0" smtClean="0"/>
              <a:t>Several selection methods</a:t>
            </a:r>
          </a:p>
          <a:p>
            <a:r>
              <a:rPr lang="en-US" sz="3600" dirty="0" smtClean="0"/>
              <a:t>Sends you to sellers on request</a:t>
            </a:r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Ceramics - 8166 materials (</a:t>
            </a:r>
            <a:r>
              <a:rPr lang="en-US" dirty="0" err="1" smtClean="0"/>
              <a:t>matls</a:t>
            </a:r>
            <a:r>
              <a:rPr lang="en-US" dirty="0" smtClean="0"/>
              <a:t>)</a:t>
            </a:r>
          </a:p>
          <a:p>
            <a:r>
              <a:rPr lang="en-US" dirty="0" smtClean="0"/>
              <a:t>Fluids – 5494 </a:t>
            </a:r>
            <a:r>
              <a:rPr lang="en-US" dirty="0" err="1" smtClean="0"/>
              <a:t>matls</a:t>
            </a:r>
            <a:endParaRPr lang="en-US" dirty="0" smtClean="0"/>
          </a:p>
          <a:p>
            <a:r>
              <a:rPr lang="en-US" dirty="0" smtClean="0"/>
              <a:t>Engineered – 5140 </a:t>
            </a:r>
            <a:r>
              <a:rPr lang="en-US" dirty="0" err="1" smtClean="0"/>
              <a:t>matls</a:t>
            </a:r>
            <a:endParaRPr lang="en-US" dirty="0" smtClean="0"/>
          </a:p>
          <a:p>
            <a:r>
              <a:rPr lang="en-US" dirty="0" smtClean="0"/>
              <a:t>Metals - 14,540 </a:t>
            </a:r>
            <a:r>
              <a:rPr lang="en-US" dirty="0" err="1" smtClean="0"/>
              <a:t>matls</a:t>
            </a:r>
            <a:endParaRPr lang="en-US" dirty="0" smtClean="0"/>
          </a:p>
          <a:p>
            <a:r>
              <a:rPr lang="en-US" dirty="0" smtClean="0"/>
              <a:t>Polymers – 78,836 </a:t>
            </a:r>
            <a:r>
              <a:rPr lang="en-US" dirty="0" err="1" smtClean="0"/>
              <a:t>matls</a:t>
            </a:r>
            <a:endParaRPr lang="en-US" dirty="0" smtClean="0"/>
          </a:p>
          <a:p>
            <a:r>
              <a:rPr lang="en-US" dirty="0" smtClean="0"/>
              <a:t>Natural – 381 </a:t>
            </a:r>
            <a:r>
              <a:rPr lang="en-US" dirty="0" err="1" smtClean="0"/>
              <a:t>matls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Tensile Testing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This test defines the strength and stuffiness of a material</a:t>
            </a:r>
          </a:p>
          <a:p>
            <a:r>
              <a:rPr lang="en-US" dirty="0" smtClean="0"/>
              <a:t>These machines measure the applied force and the distance traveled</a:t>
            </a:r>
          </a:p>
          <a:p>
            <a:r>
              <a:rPr lang="en-US" dirty="0" smtClean="0"/>
              <a:t>Hook’s Law  Force = K * </a:t>
            </a:r>
            <a:r>
              <a:rPr lang="el-GR" dirty="0" smtClean="0"/>
              <a:t>Δ</a:t>
            </a:r>
            <a:r>
              <a:rPr lang="en-US" dirty="0" smtClean="0"/>
              <a:t>L</a:t>
            </a:r>
          </a:p>
          <a:p>
            <a:r>
              <a:rPr lang="en-US" dirty="0" smtClean="0"/>
              <a:t>This machine allows us to calculate K</a:t>
            </a:r>
          </a:p>
          <a:p>
            <a:r>
              <a:rPr lang="en-US" dirty="0" smtClean="0"/>
              <a:t>K = Force/</a:t>
            </a:r>
            <a:r>
              <a:rPr lang="el-GR" dirty="0" smtClean="0"/>
              <a:t>Δ</a:t>
            </a:r>
            <a:r>
              <a:rPr lang="en-US" dirty="0" smtClean="0"/>
              <a:t>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592" y="2560511"/>
            <a:ext cx="2167220" cy="330993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233" y="2560320"/>
            <a:ext cx="2476967" cy="3310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52" y="991265"/>
            <a:ext cx="9601196" cy="1303867"/>
          </a:xfrm>
        </p:spPr>
        <p:txBody>
          <a:bodyPr/>
          <a:lstStyle/>
          <a:p>
            <a:r>
              <a:rPr lang="en-US" dirty="0" smtClean="0"/>
              <a:t>Defining stress and strain in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Stress – Stretching a material induces stress into the material</a:t>
            </a:r>
          </a:p>
          <a:p>
            <a:r>
              <a:rPr lang="en-US" dirty="0" smtClean="0"/>
              <a:t>Stress is the measured change in length of the material divided by the original length</a:t>
            </a:r>
          </a:p>
          <a:p>
            <a:r>
              <a:rPr lang="en-US" dirty="0" smtClean="0"/>
              <a:t>Strain is the applied load divided by the area of the material’s crossection carrying that load</a:t>
            </a:r>
          </a:p>
          <a:p>
            <a:r>
              <a:rPr lang="en-US" dirty="0" smtClean="0"/>
              <a:t>A stress strain curve is the plot of the induced stress on the X axis verses the induced strain on the Y axis using a Cartesian coordinate system</a:t>
            </a:r>
          </a:p>
          <a:p>
            <a:r>
              <a:rPr lang="en-US" dirty="0" smtClean="0"/>
              <a:t>Hook’s Law – linear stress vs. strain relationship over the elastic range of the material.  The material will return to its original shape when the load is removed.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Stress-Strain curve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980" y="3090695"/>
            <a:ext cx="42862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7710</TotalTime>
  <Words>2623</Words>
  <Application>Microsoft Office PowerPoint</Application>
  <PresentationFormat>Widescreen</PresentationFormat>
  <Paragraphs>444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Garamond</vt:lpstr>
      <vt:lpstr>Organic</vt:lpstr>
      <vt:lpstr>1_Organic</vt:lpstr>
      <vt:lpstr>The Material Selection Process So many choices, so little time.</vt:lpstr>
      <vt:lpstr>Overview</vt:lpstr>
      <vt:lpstr>Basic Process Steps an elimination process</vt:lpstr>
      <vt:lpstr>Define the Environment </vt:lpstr>
      <vt:lpstr>Environment Characteristics that need to be considered</vt:lpstr>
      <vt:lpstr>Defining Material Mechanical properties (all solid materials)</vt:lpstr>
      <vt:lpstr>Where to find a materials properties</vt:lpstr>
      <vt:lpstr>Tensile Testing Machine</vt:lpstr>
      <vt:lpstr>Defining stress and strain in materials</vt:lpstr>
      <vt:lpstr>More Material property definitions</vt:lpstr>
      <vt:lpstr>Bulk Modulus</vt:lpstr>
      <vt:lpstr>Shear Modulus</vt:lpstr>
      <vt:lpstr>Poisson’s ratio (ν)</vt:lpstr>
      <vt:lpstr>Ductility</vt:lpstr>
      <vt:lpstr>Thermal Coefficient of Expansion</vt:lpstr>
      <vt:lpstr>Density</vt:lpstr>
      <vt:lpstr>Material Hardness</vt:lpstr>
      <vt:lpstr>Rockwell Hardness Scales</vt:lpstr>
      <vt:lpstr>Conductivity (electrical, Ohms/in, and thermal, BTU/hour-feet/ º F) </vt:lpstr>
      <vt:lpstr>Other properties</vt:lpstr>
      <vt:lpstr>Selecting the Material Category</vt:lpstr>
      <vt:lpstr>Define the material’s mechanical property requirements</vt:lpstr>
      <vt:lpstr>Cost Has two components</vt:lpstr>
      <vt:lpstr>GD&amp;T Drawing Example</vt:lpstr>
      <vt:lpstr>Material Groups</vt:lpstr>
      <vt:lpstr>Processing shaping the material into a part Tooling + processing costs</vt:lpstr>
      <vt:lpstr>Metals</vt:lpstr>
      <vt:lpstr>Metal Numbering Systems</vt:lpstr>
      <vt:lpstr>UNS Numbering System</vt:lpstr>
      <vt:lpstr>UNS definitions</vt:lpstr>
      <vt:lpstr>UNS and AISI Ferrous Metal Designations</vt:lpstr>
      <vt:lpstr>A00001 to A99999 ALUMINUM AND ALUMINUM ALLOYS </vt:lpstr>
      <vt:lpstr>C00001 to C99999 COPPER AND COPPER ALLOYS</vt:lpstr>
      <vt:lpstr>Titanium</vt:lpstr>
      <vt:lpstr>Magnesium</vt:lpstr>
      <vt:lpstr>Stainless Steel</vt:lpstr>
      <vt:lpstr>Thermal Plastics (Plastic)</vt:lpstr>
      <vt:lpstr>Why Plastics?</vt:lpstr>
      <vt:lpstr>Polyethylene Terephthalate PET, PETE, Type #1 plastic</vt:lpstr>
      <vt:lpstr>Poly-ethylene PE, HDPE Type #2 plastic</vt:lpstr>
      <vt:lpstr>Poly-Vinyl-Chloride PVC, Type #3 plastic </vt:lpstr>
      <vt:lpstr>Low Density Poly-ethylene LDPE, Type #4 plastic</vt:lpstr>
      <vt:lpstr>Poly-propylene PP, Type #5 plastic </vt:lpstr>
      <vt:lpstr>Poly-styrene Type #6 plastic</vt:lpstr>
      <vt:lpstr>Type # 7 Plastics</vt:lpstr>
      <vt:lpstr>Composite Materials</vt:lpstr>
      <vt:lpstr>3D Printing materials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Material Selection Process</dc:title>
  <dc:creator>Neil B Kimerer Jr</dc:creator>
  <cp:lastModifiedBy>Neil B Kimerer Jr</cp:lastModifiedBy>
  <cp:revision>271</cp:revision>
  <cp:lastPrinted>2015-01-14T03:04:13Z</cp:lastPrinted>
  <dcterms:created xsi:type="dcterms:W3CDTF">2014-07-10T14:40:53Z</dcterms:created>
  <dcterms:modified xsi:type="dcterms:W3CDTF">2015-01-29T00:01:06Z</dcterms:modified>
</cp:coreProperties>
</file>